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6" r:id="rId4"/>
    <p:sldId id="258" r:id="rId5"/>
    <p:sldId id="277" r:id="rId6"/>
    <p:sldId id="278" r:id="rId7"/>
    <p:sldId id="260" r:id="rId8"/>
    <p:sldId id="279" r:id="rId9"/>
    <p:sldId id="280" r:id="rId10"/>
    <p:sldId id="263" r:id="rId11"/>
    <p:sldId id="281" r:id="rId12"/>
    <p:sldId id="264" r:id="rId13"/>
    <p:sldId id="265" r:id="rId14"/>
    <p:sldId id="282" r:id="rId15"/>
    <p:sldId id="283" r:id="rId16"/>
    <p:sldId id="268" r:id="rId17"/>
    <p:sldId id="269" r:id="rId18"/>
    <p:sldId id="270" r:id="rId19"/>
    <p:sldId id="284" r:id="rId20"/>
    <p:sldId id="271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79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24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7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D1B23-4E6D-430A-AA4E-200EC476B52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D1B23-4E6D-430A-AA4E-200EC476B52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169EF-7A00-4A98-9152-2E9A9E43F6C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986A6-9109-482B-A120-87CB0FD6AA8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986A6-9109-482B-A120-87CB0FD6AA89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986A6-9109-482B-A120-87CB0FD6AA8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4FB453-B7B6-4B3C-9486-8708E17BA6C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4A39C-FB4B-4B99-BADB-D54C4FD0EB9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4A39C-FB4B-4B99-BADB-D54C4FD0EB97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4A39C-FB4B-4B99-BADB-D54C4FD0EB97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31324-A4FA-42D6-9A9A-4D946EF1D2E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9D365-7D2E-47F3-ADB6-C6A28A23F01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9D365-7D2E-47F3-ADB6-C6A28A23F014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9D365-7D2E-47F3-ADB6-C6A28A23F014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9D365-7D2E-47F3-ADB6-C6A28A23F01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9D365-7D2E-47F3-ADB6-C6A28A23F014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31324-A4FA-42D6-9A9A-4D946EF1D2E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DEF07-A9DF-435D-BFE9-F0761CCC03E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DEF07-A9DF-435D-BFE9-F0761CCC03E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8DEF07-A9DF-435D-BFE9-F0761CCC03E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527B6-778B-4796-9DEE-BC49F27B893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527B6-778B-4796-9DEE-BC49F27B893E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8E979-3BF7-4A43-B851-6E1C3B83321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</a:t>
            </a:r>
            <a:r>
              <a:rPr lang="en-US" sz="4400" b="0" cap="small" spc="100" dirty="0">
                <a:solidFill>
                  <a:srgbClr val="FDD986"/>
                </a:solidFill>
                <a:ea typeface="+mj-ea"/>
              </a:rPr>
              <a:t> </a:t>
            </a: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11:  Contracts – Nature and Terminology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424"/>
            <a:ext cx="91440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5112"/>
            <a:ext cx="9143999" cy="275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Contracts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Bilateral</a:t>
            </a:r>
            <a:r>
              <a:rPr lang="en-US" dirty="0"/>
              <a:t> - Offeree must only promise to perform (“promise for a promise”)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4295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</a:t>
            </a:r>
            <a:r>
              <a:rPr lang="en-US" dirty="0"/>
              <a:t>of Contracts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Unilateral</a:t>
            </a:r>
            <a:r>
              <a:rPr lang="en-US" dirty="0" smtClean="0"/>
              <a:t> </a:t>
            </a:r>
            <a:r>
              <a:rPr lang="en-US" dirty="0"/>
              <a:t>- Offeree can accept the offer only by completing the contract performance (“a promise for an act”). </a:t>
            </a:r>
            <a:r>
              <a:rPr lang="en-US" i="1" dirty="0"/>
              <a:t>Irrevocable</a:t>
            </a:r>
            <a:r>
              <a:rPr lang="en-US" dirty="0"/>
              <a:t>: Offer cannot be revoked once performance has begun.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189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Formal</a:t>
            </a:r>
            <a:r>
              <a:rPr lang="en-US" dirty="0"/>
              <a:t> versus </a:t>
            </a:r>
            <a:r>
              <a:rPr lang="en-US" u="sng" dirty="0"/>
              <a:t>Informal</a:t>
            </a:r>
            <a:r>
              <a:rPr lang="en-US" dirty="0"/>
              <a:t> Contracts.</a:t>
            </a:r>
          </a:p>
          <a:p>
            <a:pPr lvl="1"/>
            <a:r>
              <a:rPr lang="en-US" dirty="0"/>
              <a:t>Formal: must be in writing to be enforceable. </a:t>
            </a:r>
          </a:p>
          <a:p>
            <a:pPr lvl="1"/>
            <a:r>
              <a:rPr lang="en-US" dirty="0"/>
              <a:t>Informal: all other contracts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775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Contracts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Express</a:t>
            </a:r>
            <a:r>
              <a:rPr lang="en-US" dirty="0"/>
              <a:t>: Words (oral or written).</a:t>
            </a:r>
          </a:p>
          <a:p>
            <a:r>
              <a:rPr lang="en-US" u="sng" dirty="0"/>
              <a:t>Implied (In Fact)</a:t>
            </a:r>
            <a:r>
              <a:rPr lang="en-US" dirty="0"/>
              <a:t>: Conduct creates and defines the terms of the contract. Requirements:</a:t>
            </a:r>
          </a:p>
          <a:p>
            <a:pPr lvl="1"/>
            <a:r>
              <a:rPr lang="en-US" sz="2800" dirty="0"/>
              <a:t>PL furnished good or service</a:t>
            </a:r>
          </a:p>
          <a:p>
            <a:pPr lvl="1"/>
            <a:r>
              <a:rPr lang="en-US" sz="2800" dirty="0"/>
              <a:t>PL expected to be paid</a:t>
            </a:r>
          </a:p>
          <a:p>
            <a:pPr lvl="1"/>
            <a:r>
              <a:rPr lang="en-US" sz="2800" dirty="0"/>
              <a:t>DEF had chance to reject and did not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93935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Contracts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 Performance.</a:t>
            </a:r>
          </a:p>
          <a:p>
            <a:pPr lvl="1"/>
            <a:r>
              <a:rPr lang="en-US" u="sng" dirty="0"/>
              <a:t>Executed</a:t>
            </a:r>
            <a:r>
              <a:rPr lang="en-US" dirty="0"/>
              <a:t> - A contract that has been fully performed on both sides.</a:t>
            </a:r>
          </a:p>
          <a:p>
            <a:pPr lvl="1"/>
            <a:r>
              <a:rPr lang="en-US" u="sng" dirty="0"/>
              <a:t>Executory</a:t>
            </a:r>
            <a:r>
              <a:rPr lang="en-US" dirty="0"/>
              <a:t> - A contract that has not been fully performed on either side.</a:t>
            </a:r>
            <a:endParaRPr lang="en-US" sz="2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4944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Contracts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dirty="0" smtClean="0"/>
              <a:t>Contract Enforceability.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/>
            <a:r>
              <a:rPr lang="en-US" u="sng" dirty="0"/>
              <a:t>Valid</a:t>
            </a:r>
            <a:r>
              <a:rPr lang="en-US" dirty="0"/>
              <a:t>: agreement, consideration, contractual capacity, and legality.</a:t>
            </a:r>
          </a:p>
          <a:p>
            <a:pPr lvl="1"/>
            <a:r>
              <a:rPr lang="en-US" u="sng" dirty="0"/>
              <a:t>Void</a:t>
            </a:r>
            <a:r>
              <a:rPr lang="en-US" dirty="0"/>
              <a:t>: no contract.</a:t>
            </a:r>
          </a:p>
          <a:p>
            <a:pPr lvl="1"/>
            <a:r>
              <a:rPr lang="en-US" u="sng" dirty="0"/>
              <a:t>Voidable</a:t>
            </a:r>
            <a:r>
              <a:rPr lang="en-US" dirty="0"/>
              <a:t> (unenforceable)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17051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Enforceability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13087"/>
            <a:ext cx="9144000" cy="4359113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14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§4: </a:t>
            </a:r>
            <a:r>
              <a:rPr lang="en-US" dirty="0"/>
              <a:t>Quasi-Contracts</a:t>
            </a:r>
            <a:endParaRPr lang="en-US" sz="4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Quasi </a:t>
            </a:r>
            <a:r>
              <a:rPr lang="en-US" dirty="0" smtClean="0"/>
              <a:t>Contracts </a:t>
            </a:r>
            <a:r>
              <a:rPr lang="en-US" dirty="0"/>
              <a:t>implied </a:t>
            </a:r>
            <a:r>
              <a:rPr lang="en-US" i="1" u="sng" dirty="0"/>
              <a:t>in law.</a:t>
            </a:r>
            <a:r>
              <a:rPr lang="en-US" dirty="0"/>
              <a:t> </a:t>
            </a:r>
          </a:p>
          <a:p>
            <a:pPr lvl="1"/>
            <a:r>
              <a:rPr lang="en-US" sz="3600" dirty="0"/>
              <a:t>Equitable remedy created by courts, and imposed on parties in the interest of fairness and justice</a:t>
            </a:r>
            <a:r>
              <a:rPr lang="en-US" sz="3600" dirty="0" smtClean="0"/>
              <a:t>.</a:t>
            </a:r>
            <a:r>
              <a:rPr lang="en-US" sz="3600" dirty="0" smtClean="0">
                <a:sym typeface="Wingdings"/>
              </a:rPr>
              <a:t></a:t>
            </a:r>
            <a:endParaRPr lang="en-US" sz="3600" dirty="0"/>
          </a:p>
          <a:p>
            <a:pPr lvl="1"/>
            <a:r>
              <a:rPr lang="en-US" sz="3600" i="1" dirty="0"/>
              <a:t>Quantum Meruit</a:t>
            </a:r>
            <a:r>
              <a:rPr lang="en-US" sz="3600" dirty="0" smtClean="0"/>
              <a:t>.</a:t>
            </a:r>
            <a:endParaRPr lang="en-US" dirty="0" smtClean="0"/>
          </a:p>
          <a:p>
            <a:pPr lvl="1"/>
            <a:r>
              <a:rPr lang="en-US" sz="3600" b="1" cap="small" dirty="0" smtClean="0">
                <a:solidFill>
                  <a:srgbClr val="068000"/>
                </a:solidFill>
              </a:rPr>
              <a:t>CASE 11.2  </a:t>
            </a:r>
            <a:r>
              <a:rPr lang="en-US" sz="3600" b="1" i="1" cap="small" dirty="0" smtClean="0">
                <a:solidFill>
                  <a:srgbClr val="068000"/>
                </a:solidFill>
              </a:rPr>
              <a:t>Seawest Services Ass’n v. Copenhaver </a:t>
            </a:r>
            <a:r>
              <a:rPr lang="en-US" sz="3600" b="1" cap="small" dirty="0" smtClean="0">
                <a:solidFill>
                  <a:srgbClr val="068000"/>
                </a:solidFill>
              </a:rPr>
              <a:t>(2012).</a:t>
            </a:r>
            <a:endParaRPr lang="en-US" sz="3600" b="1" cap="small" dirty="0">
              <a:solidFill>
                <a:srgbClr val="068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6242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Quasi-Contracts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Limitations on Quasi-Contractual </a:t>
            </a:r>
            <a:r>
              <a:rPr lang="en-US" dirty="0" smtClean="0"/>
              <a:t>Remedy: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nriched </a:t>
            </a:r>
            <a:r>
              <a:rPr lang="en-US" dirty="0"/>
              <a:t>party is not held liable in certain situations dealing with benefit is conferred unnecessarily, negligently or by misconduct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1658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Quasi-Contracts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305800" cy="4708525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an Actual Contract </a:t>
            </a:r>
            <a:r>
              <a:rPr lang="en-US" dirty="0" smtClean="0"/>
              <a:t>Exists: ordinarily there is no </a:t>
            </a:r>
            <a:r>
              <a:rPr lang="en-US" dirty="0"/>
              <a:t>quasi-</a:t>
            </a:r>
            <a:r>
              <a:rPr lang="en-US" dirty="0" smtClean="0"/>
              <a:t>contract created at law.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0915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§1: </a:t>
            </a:r>
            <a:r>
              <a:rPr lang="en-US" dirty="0"/>
              <a:t>Overview of Contract Law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Sources of Contract Law.</a:t>
            </a:r>
          </a:p>
          <a:p>
            <a:pPr lvl="1"/>
            <a:r>
              <a:rPr lang="en-US" dirty="0"/>
              <a:t>Common Law for all contracts except sales and leases.</a:t>
            </a:r>
          </a:p>
          <a:p>
            <a:pPr lvl="1"/>
            <a:r>
              <a:rPr lang="en-US" dirty="0"/>
              <a:t>Sale and lease contracts - Uniform Commercial Code (UCC)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1304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§5: Interpretation of Contracts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/>
              <a:t>“Plain Meaning” </a:t>
            </a:r>
            <a:r>
              <a:rPr lang="en-US" dirty="0" smtClean="0"/>
              <a:t>Rule.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ourts </a:t>
            </a:r>
            <a:r>
              <a:rPr lang="en-US" dirty="0"/>
              <a:t>will will not admit “extrinsic” (external) testimony or </a:t>
            </a:r>
            <a:r>
              <a:rPr lang="en-US" dirty="0" smtClean="0"/>
              <a:t>evidence if meaning of contract terms are clear and unambiguous.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3832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Interpretation </a:t>
            </a:r>
            <a:r>
              <a:rPr lang="en-US" dirty="0">
                <a:cs typeface="Times New Roman" pitchFamily="18" charset="0"/>
              </a:rPr>
              <a:t>of Contracts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/>
              <a:t>“Plain Meaning” </a:t>
            </a:r>
            <a:r>
              <a:rPr lang="en-US" dirty="0" smtClean="0"/>
              <a:t>Rule.</a:t>
            </a:r>
          </a:p>
          <a:p>
            <a:pPr lvl="1"/>
            <a:r>
              <a:rPr lang="en-US" dirty="0"/>
              <a:t>However, if terms </a:t>
            </a:r>
            <a:r>
              <a:rPr lang="en-US" dirty="0" smtClean="0"/>
              <a:t>are unclear or </a:t>
            </a:r>
            <a:r>
              <a:rPr lang="en-US" dirty="0"/>
              <a:t>ambiguous, court may admit “extrinsic” (external) evidence.</a:t>
            </a:r>
          </a:p>
          <a:p>
            <a:pPr lvl="1"/>
            <a:r>
              <a:rPr lang="en-US" b="1" cap="small" dirty="0">
                <a:solidFill>
                  <a:srgbClr val="068000"/>
                </a:solidFill>
              </a:rPr>
              <a:t>CASE </a:t>
            </a:r>
            <a:r>
              <a:rPr lang="en-US" b="1" cap="small" dirty="0" smtClean="0">
                <a:solidFill>
                  <a:srgbClr val="068000"/>
                </a:solidFill>
              </a:rPr>
              <a:t>11.3  </a:t>
            </a:r>
            <a:r>
              <a:rPr lang="en-US" b="1" i="1" cap="small" dirty="0">
                <a:solidFill>
                  <a:srgbClr val="068000"/>
                </a:solidFill>
              </a:rPr>
              <a:t>Wagner v. Columbia Pictures Industries, Inc.</a:t>
            </a:r>
            <a:r>
              <a:rPr lang="en-US" b="1" cap="small" dirty="0">
                <a:solidFill>
                  <a:srgbClr val="068000"/>
                </a:solidFill>
              </a:rPr>
              <a:t> (2004). </a:t>
            </a:r>
            <a:endParaRPr lang="en-US" i="1" cap="small" dirty="0">
              <a:solidFill>
                <a:srgbClr val="068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4196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Interpretation </a:t>
            </a:r>
            <a:r>
              <a:rPr lang="en-US" dirty="0">
                <a:cs typeface="Times New Roman" pitchFamily="18" charset="0"/>
              </a:rPr>
              <a:t>of Contracts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Other Rules of Interpretation.</a:t>
            </a:r>
          </a:p>
          <a:p>
            <a:pPr lvl="1"/>
            <a:r>
              <a:rPr lang="en-US" b="1" cap="small" dirty="0" smtClean="0">
                <a:solidFill>
                  <a:srgbClr val="068000"/>
                </a:solidFill>
              </a:rPr>
              <a:t> </a:t>
            </a:r>
            <a:r>
              <a:rPr lang="en-US" dirty="0"/>
              <a:t>Contracts are interpreted as a whole.</a:t>
            </a:r>
          </a:p>
          <a:p>
            <a:pPr lvl="1"/>
            <a:r>
              <a:rPr lang="en-US" dirty="0"/>
              <a:t>Terms that are negotiated separately given greater weight.</a:t>
            </a:r>
          </a:p>
          <a:p>
            <a:pPr lvl="1"/>
            <a:r>
              <a:rPr lang="en-US" dirty="0"/>
              <a:t>Words given ordinary, common meaning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994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Interpretation </a:t>
            </a:r>
            <a:r>
              <a:rPr lang="en-US" dirty="0">
                <a:cs typeface="Times New Roman" pitchFamily="18" charset="0"/>
              </a:rPr>
              <a:t>of Contracts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Other Rules of Interpretation.</a:t>
            </a:r>
          </a:p>
          <a:p>
            <a:pPr lvl="1"/>
            <a:r>
              <a:rPr lang="en-US" b="1" cap="small" dirty="0" smtClean="0">
                <a:solidFill>
                  <a:srgbClr val="068000"/>
                </a:solidFill>
              </a:rPr>
              <a:t> </a:t>
            </a:r>
            <a:r>
              <a:rPr lang="en-US" dirty="0"/>
              <a:t>Specific wording given greater weight than  general language.</a:t>
            </a:r>
          </a:p>
          <a:p>
            <a:pPr lvl="1"/>
            <a:r>
              <a:rPr lang="en-US" dirty="0"/>
              <a:t>Written or typewritten given greater weight than  preprinted.</a:t>
            </a:r>
          </a:p>
          <a:p>
            <a:pPr lvl="1"/>
            <a:r>
              <a:rPr lang="en-US" dirty="0"/>
              <a:t>Ambiguous terms interpreted against the drafter.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9895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Interpretation </a:t>
            </a:r>
            <a:r>
              <a:rPr lang="en-US" dirty="0">
                <a:cs typeface="Times New Roman" pitchFamily="18" charset="0"/>
              </a:rPr>
              <a:t>of Contracts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/>
          <a:p>
            <a:r>
              <a:rPr lang="en-US" dirty="0" smtClean="0"/>
              <a:t>Other Rules of Interpretation.</a:t>
            </a:r>
          </a:p>
          <a:p>
            <a:pPr lvl="1"/>
            <a:r>
              <a:rPr lang="en-US" dirty="0" smtClean="0"/>
              <a:t>Trade </a:t>
            </a:r>
            <a:r>
              <a:rPr lang="en-US" dirty="0"/>
              <a:t>usage, prior dealing, course of performance to allowed to clarify.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2191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Overview </a:t>
            </a:r>
            <a:r>
              <a:rPr lang="en-US" dirty="0"/>
              <a:t>of Contract Law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Function </a:t>
            </a:r>
            <a:r>
              <a:rPr lang="en-US" dirty="0"/>
              <a:t>of Contract Law.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Provides stability and predictability for </a:t>
            </a:r>
            <a:r>
              <a:rPr lang="en-US" dirty="0" smtClean="0"/>
              <a:t>commerce.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8124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Overview </a:t>
            </a:r>
            <a:r>
              <a:rPr lang="en-US" dirty="0"/>
              <a:t>of Contract Law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Definition of a Contract.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Promise or set of promises,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breach of which,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law provides a remedy, 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performance of which the law in some way recognizes as a duty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5952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Overview </a:t>
            </a:r>
            <a:r>
              <a:rPr lang="en-US" dirty="0"/>
              <a:t>of Contract Law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Objective Theory of Contacts.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Circumstances to determine intent of parties.  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Objective Facts include: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What a party said when entering into the contract,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How the party acted or appeared (intent may be inferred), and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--&gt;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5477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Overview </a:t>
            </a:r>
            <a:r>
              <a:rPr lang="en-US" dirty="0"/>
              <a:t>of Contract Law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Objective Theory of Contacts.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Objective </a:t>
            </a:r>
            <a:r>
              <a:rPr lang="en-US" sz="3600" dirty="0"/>
              <a:t>Facts include: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Circumstances </a:t>
            </a:r>
            <a:r>
              <a:rPr lang="en-US" dirty="0"/>
              <a:t>surrounding the transaction</a:t>
            </a:r>
            <a:r>
              <a:rPr lang="en-US" dirty="0" smtClean="0"/>
              <a:t>.</a:t>
            </a:r>
            <a:endParaRPr lang="en-US" dirty="0">
              <a:sym typeface="Wingdings"/>
            </a:endParaRPr>
          </a:p>
          <a:p>
            <a:pPr lvl="2">
              <a:lnSpc>
                <a:spcPct val="90000"/>
              </a:lnSpc>
            </a:pPr>
            <a:r>
              <a:rPr lang="en-US" b="1" cap="small" dirty="0" smtClean="0">
                <a:solidFill>
                  <a:srgbClr val="068000"/>
                </a:solidFill>
                <a:sym typeface="Wingdings"/>
              </a:rPr>
              <a:t>CASE 11.1  </a:t>
            </a:r>
            <a:r>
              <a:rPr lang="en-US" b="1" i="1" cap="small" dirty="0" smtClean="0">
                <a:solidFill>
                  <a:srgbClr val="068000"/>
                </a:solidFill>
                <a:sym typeface="Wingdings"/>
              </a:rPr>
              <a:t>Pan Handle Realty, LLC v. Olins</a:t>
            </a:r>
            <a:r>
              <a:rPr lang="en-US" b="1" cap="small" dirty="0" smtClean="0">
                <a:solidFill>
                  <a:srgbClr val="068000"/>
                </a:solidFill>
                <a:sym typeface="Wingdings"/>
              </a:rPr>
              <a:t> (2013).</a:t>
            </a:r>
            <a:endParaRPr lang="en-US" b="1" cap="small" dirty="0">
              <a:solidFill>
                <a:srgbClr val="068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5885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§2:  </a:t>
            </a:r>
            <a:r>
              <a:rPr lang="en-US" dirty="0"/>
              <a:t>Elements of a Contract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Agreement </a:t>
            </a:r>
            <a:r>
              <a:rPr lang="en-US" dirty="0"/>
              <a:t>(Offer and Acceptance).</a:t>
            </a:r>
          </a:p>
          <a:p>
            <a:pPr lvl="1"/>
            <a:r>
              <a:rPr lang="en-US" dirty="0"/>
              <a:t>Consideration: bargained-for-exchange.</a:t>
            </a:r>
          </a:p>
          <a:p>
            <a:pPr lvl="1"/>
            <a:r>
              <a:rPr lang="en-US" dirty="0"/>
              <a:t>Contractual Capacity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5808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Elements </a:t>
            </a:r>
            <a:r>
              <a:rPr lang="en-US" dirty="0"/>
              <a:t>of a Contract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Legality</a:t>
            </a:r>
            <a:r>
              <a:rPr lang="en-US" dirty="0"/>
              <a:t>: purpose of contract must be legal at the time of execution</a:t>
            </a:r>
            <a:r>
              <a:rPr lang="en-US" dirty="0" smtClean="0"/>
              <a:t>.</a:t>
            </a:r>
          </a:p>
          <a:p>
            <a:r>
              <a:rPr lang="en-US" dirty="0"/>
              <a:t>Defenses to Enforceability:</a:t>
            </a:r>
          </a:p>
          <a:p>
            <a:pPr lvl="1"/>
            <a:r>
              <a:rPr lang="en-US" sz="3600" dirty="0"/>
              <a:t>Voluntary Consent.</a:t>
            </a:r>
          </a:p>
          <a:p>
            <a:pPr lvl="1"/>
            <a:r>
              <a:rPr lang="en-US" sz="3600" dirty="0"/>
              <a:t>Form: some types of contracts must be in writing</a:t>
            </a:r>
            <a:r>
              <a:rPr lang="en-US" sz="3600" dirty="0" smtClean="0"/>
              <a:t>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0829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§3:  </a:t>
            </a:r>
            <a:r>
              <a:rPr lang="en-US" dirty="0" smtClean="0"/>
              <a:t>Types of Contracts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86503"/>
            <a:ext cx="9144000" cy="355229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05600" y="63246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4946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2420</TotalTime>
  <Words>739</Words>
  <Application>Microsoft Office PowerPoint</Application>
  <PresentationFormat>On-screen Show (4:3)</PresentationFormat>
  <Paragraphs>148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Chapter  11:  Contracts – Nature and Terminology</vt:lpstr>
      <vt:lpstr>§1: Overview of Contract Law</vt:lpstr>
      <vt:lpstr>Overview of Contract Law</vt:lpstr>
      <vt:lpstr>Overview of Contract Law</vt:lpstr>
      <vt:lpstr>Overview of Contract Law</vt:lpstr>
      <vt:lpstr>Overview of Contract Law</vt:lpstr>
      <vt:lpstr>§2:  Elements of a Contract</vt:lpstr>
      <vt:lpstr>Elements of a Contract</vt:lpstr>
      <vt:lpstr>§3:  Types of Contracts</vt:lpstr>
      <vt:lpstr>Types of Contracts</vt:lpstr>
      <vt:lpstr>Types of Contracts</vt:lpstr>
      <vt:lpstr>Types of Contracts</vt:lpstr>
      <vt:lpstr>Types of Contracts</vt:lpstr>
      <vt:lpstr>Types of Contracts</vt:lpstr>
      <vt:lpstr>Types of Contracts</vt:lpstr>
      <vt:lpstr>Contract Enforceability</vt:lpstr>
      <vt:lpstr>§4: Quasi-Contracts</vt:lpstr>
      <vt:lpstr>Quasi-Contracts</vt:lpstr>
      <vt:lpstr>Quasi-Contracts</vt:lpstr>
      <vt:lpstr>§5: Interpretation of Contracts</vt:lpstr>
      <vt:lpstr>Interpretation of Contracts</vt:lpstr>
      <vt:lpstr>Interpretation of Contracts</vt:lpstr>
      <vt:lpstr>Interpretation of Contracts</vt:lpstr>
      <vt:lpstr>Interpretation of Contracts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204</cp:revision>
  <dcterms:created xsi:type="dcterms:W3CDTF">2010-07-08T19:43:46Z</dcterms:created>
  <dcterms:modified xsi:type="dcterms:W3CDTF">2013-08-21T17:30:40Z</dcterms:modified>
  <cp:category/>
</cp:coreProperties>
</file>