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71" r:id="rId24"/>
    <p:sldId id="272" r:id="rId25"/>
    <p:sldId id="273" r:id="rId26"/>
    <p:sldId id="316" r:id="rId27"/>
    <p:sldId id="317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50" r:id="rId41"/>
    <p:sldId id="351" r:id="rId42"/>
    <p:sldId id="352" r:id="rId43"/>
    <p:sldId id="354" r:id="rId44"/>
    <p:sldId id="353" r:id="rId45"/>
    <p:sldId id="355" r:id="rId46"/>
    <p:sldId id="356" r:id="rId47"/>
    <p:sldId id="292" r:id="rId48"/>
    <p:sldId id="29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79" autoAdjust="0"/>
    <p:restoredTop sz="9466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F907A-DA2C-400E-8925-BCA1A5EE164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169EF-7A00-4A98-9152-2E9A9E43F6C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F907A-DA2C-400E-8925-BCA1A5EE1644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F907A-DA2C-400E-8925-BCA1A5EE1644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238-B03B-49C8-8DB3-3AA43CDFF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7FC0C-B8AC-49B6-9BB0-34CC8E7A9BEF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7FC0C-B8AC-49B6-9BB0-34CC8E7A9BEF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B18-168B-49CF-9048-78EC47F194A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00"/>
            <a:ext cx="7239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</a:t>
            </a:r>
            <a:r>
              <a:rPr lang="en-US" sz="4400" b="0" cap="small" spc="100" dirty="0">
                <a:solidFill>
                  <a:srgbClr val="FDD986"/>
                </a:solidFill>
                <a:ea typeface="+mj-ea"/>
              </a:rPr>
              <a:t>4</a:t>
            </a: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: Business and   </a:t>
            </a:r>
            <a:b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</a:b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the Constitution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686800" cy="4708525"/>
          </a:xfrm>
        </p:spPr>
        <p:txBody>
          <a:bodyPr/>
          <a:lstStyle/>
          <a:p>
            <a:pPr>
              <a:buClr>
                <a:srgbClr val="1A4733"/>
              </a:buClr>
            </a:pPr>
            <a:r>
              <a:rPr lang="en-US" sz="4400" dirty="0" smtClean="0"/>
              <a:t>The Commerce Clause.</a:t>
            </a:r>
          </a:p>
          <a:p>
            <a:pPr lvl="1">
              <a:buClr>
                <a:srgbClr val="1A4733"/>
              </a:buClr>
            </a:pPr>
            <a:r>
              <a:rPr lang="en-US" dirty="0" smtClean="0"/>
              <a:t>Expansion of Powers:</a:t>
            </a:r>
            <a:endParaRPr lang="en-US" dirty="0"/>
          </a:p>
          <a:p>
            <a:pPr lvl="2"/>
            <a:r>
              <a:rPr lang="en-US" dirty="0"/>
              <a:t>In 1942, Supreme Court expanded commerce clause to purely </a:t>
            </a:r>
            <a:r>
              <a:rPr lang="en-US" i="1" dirty="0"/>
              <a:t>intrastate </a:t>
            </a:r>
            <a:r>
              <a:rPr lang="en-US" dirty="0"/>
              <a:t>businesses (</a:t>
            </a:r>
            <a:r>
              <a:rPr lang="en-US" i="1" dirty="0"/>
              <a:t>Wickard v. </a:t>
            </a:r>
            <a:r>
              <a:rPr lang="en-US" i="1" dirty="0" smtClean="0"/>
              <a:t>Filburn). </a:t>
            </a:r>
            <a:r>
              <a:rPr lang="en-US" i="1" dirty="0" smtClean="0">
                <a:sym typeface="Wingdings"/>
              </a:rPr>
              <a:t></a:t>
            </a:r>
            <a:endParaRPr lang="en-US" i="1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165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686800" cy="4708525"/>
          </a:xfrm>
        </p:spPr>
        <p:txBody>
          <a:bodyPr/>
          <a:lstStyle/>
          <a:p>
            <a:r>
              <a:rPr lang="en-US" sz="4400" dirty="0" smtClean="0"/>
              <a:t>The Commerce Clause.</a:t>
            </a:r>
          </a:p>
          <a:p>
            <a:pPr lvl="1"/>
            <a:r>
              <a:rPr lang="en-US" dirty="0" smtClean="0"/>
              <a:t>Expansion of Powers:</a:t>
            </a:r>
            <a:endParaRPr lang="en-US" dirty="0"/>
          </a:p>
          <a:p>
            <a:pPr lvl="2"/>
            <a:r>
              <a:rPr lang="en-US" dirty="0" smtClean="0"/>
              <a:t>In </a:t>
            </a:r>
            <a:r>
              <a:rPr lang="en-US" dirty="0"/>
              <a:t>1964, Supreme Court prohibited racial discrimination in interstate commerce (</a:t>
            </a:r>
            <a:r>
              <a:rPr lang="en-US" i="1" dirty="0"/>
              <a:t>Heart of Atlanta Motel v. U.S.</a:t>
            </a:r>
            <a:r>
              <a:rPr lang="en-US" dirty="0"/>
              <a:t>).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9937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686800" cy="4708525"/>
          </a:xfrm>
        </p:spPr>
        <p:txBody>
          <a:bodyPr/>
          <a:lstStyle/>
          <a:p>
            <a:r>
              <a:rPr lang="en-US" sz="4400" dirty="0" smtClean="0"/>
              <a:t>The Commerce Clause.</a:t>
            </a:r>
          </a:p>
          <a:p>
            <a:pPr lvl="1"/>
            <a:r>
              <a:rPr lang="en-US" dirty="0" smtClean="0"/>
              <a:t>TODAY, </a:t>
            </a:r>
            <a:r>
              <a:rPr lang="en-US" sz="3900" dirty="0" smtClean="0"/>
              <a:t>the </a:t>
            </a:r>
            <a:r>
              <a:rPr lang="en-US" sz="3900" dirty="0"/>
              <a:t>Commerce Clause authorizes the national government to regulate virtually any business enterprise, including the internet-based.  Limits: </a:t>
            </a:r>
            <a:r>
              <a:rPr lang="en-US" sz="3900" b="1" i="1" dirty="0"/>
              <a:t>U.S. v. Lopez</a:t>
            </a:r>
            <a:r>
              <a:rPr lang="en-US" sz="3900" dirty="0"/>
              <a:t> (1995).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8308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686800" cy="4708525"/>
          </a:xfrm>
        </p:spPr>
        <p:txBody>
          <a:bodyPr/>
          <a:lstStyle/>
          <a:p>
            <a:r>
              <a:rPr lang="en-US" dirty="0" smtClean="0"/>
              <a:t>The Commerce Clause.</a:t>
            </a:r>
          </a:p>
          <a:p>
            <a:pPr lvl="1"/>
            <a:r>
              <a:rPr lang="en-US" dirty="0" smtClean="0"/>
              <a:t>Medical Marijuana.</a:t>
            </a:r>
          </a:p>
          <a:p>
            <a:pPr lvl="2"/>
            <a:r>
              <a:rPr lang="en-US" sz="3500" dirty="0" smtClean="0"/>
              <a:t>Some states have laws that legalize marijuana for medical purposes.</a:t>
            </a:r>
          </a:p>
          <a:p>
            <a:pPr lvl="2"/>
            <a:r>
              <a:rPr lang="en-US" sz="3500" dirty="0" smtClean="0"/>
              <a:t>Supreme Court held that use of medical marijuana does not insulate users from federal prosecution (2005).</a:t>
            </a:r>
            <a:endParaRPr lang="en-US" sz="3500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8427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686800" cy="4708525"/>
          </a:xfrm>
        </p:spPr>
        <p:txBody>
          <a:bodyPr/>
          <a:lstStyle/>
          <a:p>
            <a:r>
              <a:rPr lang="en-US" dirty="0" smtClean="0"/>
              <a:t>The “Dormant” Commerce Clause.</a:t>
            </a:r>
          </a:p>
          <a:p>
            <a:pPr lvl="1"/>
            <a:r>
              <a:rPr lang="en-US" dirty="0"/>
              <a:t>Generally, federal government has exclusive authority to regulate commerce that substantially affects trade among the states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9043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686800" cy="4708525"/>
          </a:xfrm>
        </p:spPr>
        <p:txBody>
          <a:bodyPr/>
          <a:lstStyle/>
          <a:p>
            <a:r>
              <a:rPr lang="en-US" dirty="0" smtClean="0"/>
              <a:t>The “Dormant” Commerce Clause.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States possess inherent police powers to regulate health, safety, public order, morals and general welfare.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3646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686800" cy="4708525"/>
          </a:xfrm>
        </p:spPr>
        <p:txBody>
          <a:bodyPr/>
          <a:lstStyle/>
          <a:p>
            <a:r>
              <a:rPr lang="en-US" dirty="0" smtClean="0"/>
              <a:t>The “Dormant” Commerce Clause.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However, state police powers or regulations that substantially interfere with interstate commerce will be struck down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9894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686800" cy="4708525"/>
          </a:xfrm>
        </p:spPr>
        <p:txBody>
          <a:bodyPr/>
          <a:lstStyle/>
          <a:p>
            <a:r>
              <a:rPr lang="en-US" dirty="0" smtClean="0"/>
              <a:t>The “Dormant” Commerce Clause.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68000"/>
                </a:solidFill>
              </a:rPr>
              <a:t>CASE </a:t>
            </a:r>
            <a:r>
              <a:rPr lang="en-US" b="1" dirty="0">
                <a:solidFill>
                  <a:srgbClr val="068000"/>
                </a:solidFill>
              </a:rPr>
              <a:t>4.1  </a:t>
            </a:r>
            <a:r>
              <a:rPr lang="en-US" b="1" i="1" cap="small" dirty="0">
                <a:solidFill>
                  <a:srgbClr val="068000"/>
                </a:solidFill>
              </a:rPr>
              <a:t>Family Winemakers of California v. Jenkins </a:t>
            </a:r>
            <a:r>
              <a:rPr lang="en-US" b="1" dirty="0">
                <a:solidFill>
                  <a:srgbClr val="068000"/>
                </a:solidFill>
              </a:rPr>
              <a:t>(2010</a:t>
            </a:r>
            <a:r>
              <a:rPr lang="en-US" b="1" dirty="0" smtClean="0">
                <a:solidFill>
                  <a:srgbClr val="068000"/>
                </a:solidFill>
              </a:rPr>
              <a:t>).</a:t>
            </a:r>
            <a:endParaRPr lang="en-US" i="1" dirty="0">
              <a:solidFill>
                <a:srgbClr val="068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2801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r>
              <a:rPr lang="en-US" dirty="0" smtClean="0"/>
              <a:t>The Supremacy Clause and Federal Preemption.</a:t>
            </a:r>
          </a:p>
          <a:p>
            <a:pPr lvl="1"/>
            <a:r>
              <a:rPr lang="en-US" dirty="0" smtClean="0"/>
              <a:t>Article VI of the Constitution provides that the Constitution, laws, and treaties of the United States are the “Supreme Law of the Land.” 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8679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r>
              <a:rPr lang="en-US" dirty="0" smtClean="0"/>
              <a:t>The Supremacy Clause and Federal Preemption.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case of direct conflict between state and federal law, state law is invalid.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8148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18441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§1: The 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en-US" dirty="0" smtClean="0"/>
              <a:t>Before the Revolutionary War, States wanted a confederation with weak national government and very limited powers.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8721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r>
              <a:rPr lang="en-US" dirty="0" smtClean="0"/>
              <a:t>The Supremacy Clause and Federal Preemption.</a:t>
            </a:r>
          </a:p>
          <a:p>
            <a:pPr lvl="1"/>
            <a:r>
              <a:rPr lang="en-US" dirty="0"/>
              <a:t>A valid federal statute or regulation will take precedence over a conflicting state or local statute.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9063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r>
              <a:rPr lang="en-US" dirty="0" smtClean="0"/>
              <a:t>The Supremacy Clause and Federal Preemption.</a:t>
            </a:r>
          </a:p>
          <a:p>
            <a:pPr lvl="1"/>
            <a:r>
              <a:rPr lang="en-US" u="sng" dirty="0"/>
              <a:t>Preemption</a:t>
            </a:r>
            <a:r>
              <a:rPr lang="en-US" dirty="0"/>
              <a:t> occurs when Congress chooses to act exclusively when national and state governments have concurrent </a:t>
            </a:r>
            <a:r>
              <a:rPr lang="en-US" dirty="0" smtClean="0"/>
              <a:t>powers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7895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r>
              <a:rPr lang="en-US" dirty="0" smtClean="0"/>
              <a:t>Taxing and Spending Powers.</a:t>
            </a:r>
          </a:p>
          <a:p>
            <a:pPr lvl="2">
              <a:defRPr/>
            </a:pPr>
            <a:r>
              <a:rPr lang="en-US" dirty="0"/>
              <a:t>Article I, Section 8: Congress has the “Power to lay and collect Taxes, Duties, Imposts, and Excises” which shall be “uniform” among the states.</a:t>
            </a:r>
          </a:p>
          <a:p>
            <a:pPr lvl="2">
              <a:defRPr/>
            </a:pPr>
            <a:r>
              <a:rPr lang="en-US" dirty="0"/>
              <a:t>Expansion of commerce clause gives taxing power as well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8322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§2: </a:t>
            </a:r>
            <a:r>
              <a:rPr lang="en-US" dirty="0"/>
              <a:t>Business and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Bill </a:t>
            </a:r>
            <a:r>
              <a:rPr lang="en-US" dirty="0"/>
              <a:t>of Rights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EFEA7A8-4F27-49EF-A59C-1F95D370EDA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Ten Amendments to the United States Constitution are called the Bill of Rights. </a:t>
            </a:r>
          </a:p>
          <a:p>
            <a:r>
              <a:rPr lang="en-US" dirty="0"/>
              <a:t>All apply to natural persons and most apply to business entities as well.  </a:t>
            </a:r>
          </a:p>
        </p:txBody>
      </p:sp>
    </p:spTree>
    <p:extLst>
      <p:ext uri="{BB962C8B-B14F-4D97-AF65-F5344CB8AC3E}">
        <p14:creationId xmlns="" xmlns:p14="http://schemas.microsoft.com/office/powerpoint/2010/main" val="4059568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Bill of Rights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EFEA7A8-4F27-49EF-A59C-1F95D370EDA7}" type="slidenum">
              <a:rPr lang="en-US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4370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9483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6001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Business </a:t>
            </a:r>
            <a:r>
              <a:rPr lang="en-US" dirty="0"/>
              <a:t>and the </a:t>
            </a:r>
            <a:r>
              <a:rPr lang="en-US" dirty="0" smtClean="0"/>
              <a:t>Bill </a:t>
            </a:r>
            <a:r>
              <a:rPr lang="en-US" dirty="0"/>
              <a:t>of Rights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EFEA7A8-4F27-49EF-A59C-1F95D370EDA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on Federal and </a:t>
            </a:r>
            <a:r>
              <a:rPr lang="en-US" dirty="0" smtClean="0"/>
              <a:t>State Actions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Originally </a:t>
            </a:r>
            <a:r>
              <a:rPr lang="en-US" dirty="0"/>
              <a:t>the Bill of Rights was a limit on the national government’s powers.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5255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Business </a:t>
            </a:r>
            <a:r>
              <a:rPr lang="en-US" dirty="0"/>
              <a:t>and the </a:t>
            </a:r>
            <a:r>
              <a:rPr lang="en-US" dirty="0" smtClean="0"/>
              <a:t>Bill </a:t>
            </a:r>
            <a:r>
              <a:rPr lang="en-US" dirty="0"/>
              <a:t>of Rights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EFEA7A8-4F27-49EF-A59C-1F95D370EDA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on Federal and </a:t>
            </a:r>
            <a:r>
              <a:rPr lang="en-US" dirty="0" smtClean="0"/>
              <a:t>State Actions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Over time the Bill of Rights was “incorporated” to </a:t>
            </a:r>
            <a:r>
              <a:rPr lang="en-US" dirty="0"/>
              <a:t>States via the </a:t>
            </a:r>
            <a:r>
              <a:rPr lang="en-US" dirty="0" smtClean="0"/>
              <a:t>due process </a:t>
            </a:r>
            <a:r>
              <a:rPr lang="en-US" dirty="0"/>
              <a:t>clause of the 14th Amendment.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ights </a:t>
            </a:r>
            <a:r>
              <a:rPr lang="en-US" dirty="0"/>
              <a:t>are </a:t>
            </a:r>
            <a:r>
              <a:rPr lang="en-US" i="1" dirty="0"/>
              <a:t>not absolute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1245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077200" y="6588456"/>
            <a:ext cx="1066800" cy="228600"/>
          </a:xfrm>
          <a:prstGeom prst="rect">
            <a:avLst/>
          </a:prstGeom>
        </p:spPr>
        <p:txBody>
          <a:bodyPr/>
          <a:lstStyle/>
          <a:p>
            <a:fld id="{3CA1CE7B-34F2-4227-A4AD-D9BC0DB13E2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Speech.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Right to Free Speech is the basis for our democratic government.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Free speech also includes </a:t>
            </a:r>
            <a:r>
              <a:rPr lang="en-US" u="sng" dirty="0"/>
              <a:t>symbolic</a:t>
            </a:r>
            <a:r>
              <a:rPr lang="en-US" dirty="0"/>
              <a:t> speech, including gestures, movements, articles of clothing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3205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Speech.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Reasonable Restrictions. </a:t>
            </a:r>
          </a:p>
          <a:p>
            <a:pPr lvl="2">
              <a:defRPr/>
            </a:pPr>
            <a:r>
              <a:rPr lang="en-US" dirty="0"/>
              <a:t>Balance between government’s obligation to protect, and citizen’s exercise of rights:</a:t>
            </a:r>
          </a:p>
          <a:p>
            <a:pPr lvl="2">
              <a:defRPr/>
            </a:pPr>
            <a:r>
              <a:rPr lang="en-US" dirty="0"/>
              <a:t>Content-Neutral </a:t>
            </a:r>
            <a:r>
              <a:rPr lang="en-US" dirty="0" smtClean="0"/>
              <a:t>Laws: aimed </a:t>
            </a:r>
            <a:r>
              <a:rPr lang="en-US" dirty="0"/>
              <a:t>at combating some social </a:t>
            </a:r>
            <a:r>
              <a:rPr lang="en-US" dirty="0" smtClean="0"/>
              <a:t>problems.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7726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Speech.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Laws that Restrict Content of Speech.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Laws that restrict content, must have a compelling state interest.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068000"/>
                </a:solidFill>
              </a:rPr>
              <a:t>CASE 4.2  </a:t>
            </a:r>
            <a:r>
              <a:rPr lang="en-US" b="1" i="1" dirty="0" smtClean="0">
                <a:solidFill>
                  <a:srgbClr val="068000"/>
                </a:solidFill>
              </a:rPr>
              <a:t>Doe v. Prosecutor, Marion County, Indiana </a:t>
            </a:r>
            <a:r>
              <a:rPr lang="en-US" b="1" dirty="0" smtClean="0">
                <a:solidFill>
                  <a:srgbClr val="068000"/>
                </a:solidFill>
              </a:rPr>
              <a:t>(2013).</a:t>
            </a:r>
            <a:endParaRPr lang="en-US" b="1" dirty="0">
              <a:solidFill>
                <a:srgbClr val="068000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2752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en-US" dirty="0" smtClean="0"/>
              <a:t>After the war ended, the States voted to create a new, federal government that shared power with States.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8824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6613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Speech.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Corporate Political Speech.</a:t>
            </a:r>
          </a:p>
          <a:p>
            <a:pPr lvl="2">
              <a:defRPr/>
            </a:pPr>
            <a:r>
              <a:rPr lang="en-US" dirty="0"/>
              <a:t>In </a:t>
            </a:r>
            <a:r>
              <a:rPr lang="en-US" i="1" dirty="0"/>
              <a:t>Citizens United v. Federal Election Commission </a:t>
            </a:r>
            <a:r>
              <a:rPr lang="en-US" dirty="0"/>
              <a:t>(2010) the Supreme Court ruled that corporations can spend freely to support or oppose candidates for President and Congress.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3312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Speech.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Commercial </a:t>
            </a:r>
            <a:r>
              <a:rPr lang="en-US" dirty="0"/>
              <a:t>Speech.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Courts give substantial protection to commercial speech (advertising).</a:t>
            </a:r>
          </a:p>
          <a:p>
            <a:pPr lvl="3">
              <a:defRPr/>
            </a:pPr>
            <a:r>
              <a:rPr lang="en-US" dirty="0"/>
              <a:t>Restrictions must:  Implement substantial government interest; directly advance that interest; and go no further than necessary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9893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7924800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Speech.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Commercial </a:t>
            </a:r>
            <a:r>
              <a:rPr lang="en-US" dirty="0"/>
              <a:t>Speech.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b="1" cap="small" dirty="0">
                <a:solidFill>
                  <a:srgbClr val="068000"/>
                </a:solidFill>
              </a:rPr>
              <a:t>CASE 2.2  </a:t>
            </a:r>
            <a:r>
              <a:rPr lang="en-US" b="1" i="1" cap="small" dirty="0">
                <a:solidFill>
                  <a:srgbClr val="068000"/>
                </a:solidFill>
              </a:rPr>
              <a:t>Bad Frog Brewery, Inc. v. New York State Liquor Authority </a:t>
            </a:r>
            <a:r>
              <a:rPr lang="en-US" b="1" cap="small" dirty="0">
                <a:solidFill>
                  <a:srgbClr val="068000"/>
                </a:solidFill>
              </a:rPr>
              <a:t>(2003). 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2899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7924800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Speech.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Unprotected Speech. 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U.S. Supreme Court has held that certain speech is NOT protected: defamatory speech, threatening speech, and “fighting </a:t>
            </a:r>
            <a:r>
              <a:rPr lang="en-US" dirty="0" smtClean="0"/>
              <a:t>words. </a:t>
            </a:r>
            <a:r>
              <a:rPr lang="en-US" dirty="0" smtClean="0">
                <a:sym typeface="Wingdings"/>
              </a:rPr>
              <a:t></a:t>
            </a:r>
            <a:endParaRPr lang="en-US" dirty="0">
              <a:solidFill>
                <a:srgbClr val="7D9349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5792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685214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Speech.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Unprotected </a:t>
            </a:r>
            <a:r>
              <a:rPr lang="en-US" dirty="0"/>
              <a:t>Speech. 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Obscene Speech: </a:t>
            </a:r>
            <a:r>
              <a:rPr lang="en-US" i="1" dirty="0"/>
              <a:t>Miller v. California </a:t>
            </a:r>
            <a:r>
              <a:rPr lang="en-US" dirty="0"/>
              <a:t>(1973), test for legal obscenity.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Online Obscenity: CDA (1996), COPA (1998</a:t>
            </a:r>
            <a:r>
              <a:rPr lang="en-US" dirty="0" smtClean="0"/>
              <a:t>), struck </a:t>
            </a:r>
            <a:r>
              <a:rPr lang="en-US" dirty="0"/>
              <a:t>down by the Supreme Court.  CIPA (2000) was upheld. 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832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153401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Speech.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Unprotected </a:t>
            </a:r>
            <a:r>
              <a:rPr lang="en-US" dirty="0"/>
              <a:t>Speech. 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 smtClean="0"/>
              <a:t>Virtual Pornography.  In 2003, Congress passed the PROTECT Act, making it a crime to real and ‘virtual’ porn of children.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1600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153401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</a:t>
            </a:r>
            <a:r>
              <a:rPr lang="en-US" dirty="0" smtClean="0"/>
              <a:t>Religion.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First Amendment may not “establish” a religion or prohibit the “free exercise” of religion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>
              <a:solidFill>
                <a:srgbClr val="7D9349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7834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153401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</a:t>
            </a:r>
            <a:r>
              <a:rPr lang="en-US" dirty="0" smtClean="0"/>
              <a:t>Religion.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</a:t>
            </a:r>
            <a:r>
              <a:rPr lang="en-US" u="sng" dirty="0"/>
              <a:t>Establishment Clause</a:t>
            </a:r>
            <a:r>
              <a:rPr lang="en-US" dirty="0"/>
              <a:t>: prohibits government from establishing a state-sponsored religion, or passing laws that favor one over the other.</a:t>
            </a:r>
            <a:endParaRPr lang="en-US" dirty="0">
              <a:solidFill>
                <a:srgbClr val="7D9349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822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153401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</a:t>
            </a:r>
            <a:r>
              <a:rPr lang="en-US" dirty="0" smtClean="0"/>
              <a:t>Religion.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</a:t>
            </a:r>
            <a:r>
              <a:rPr lang="en-US" u="sng" dirty="0"/>
              <a:t>Free Exercise </a:t>
            </a:r>
            <a:r>
              <a:rPr lang="en-US" u="sng" dirty="0" smtClean="0"/>
              <a:t>Clause</a:t>
            </a:r>
            <a:r>
              <a:rPr lang="en-US" dirty="0"/>
              <a:t> </a:t>
            </a:r>
            <a:r>
              <a:rPr lang="en-US" dirty="0" smtClean="0"/>
              <a:t>guarantees </a:t>
            </a:r>
            <a:r>
              <a:rPr lang="en-US" dirty="0"/>
              <a:t>a person’s right to freely exercise her religion.</a:t>
            </a:r>
          </a:p>
          <a:p>
            <a:pPr lvl="2">
              <a:defRPr/>
            </a:pPr>
            <a:r>
              <a:rPr lang="en-US" dirty="0"/>
              <a:t>Employers must reasonably accommodate beliefs as long as employee has sincerely held beliefs. </a:t>
            </a:r>
            <a:endParaRPr lang="en-US" dirty="0">
              <a:solidFill>
                <a:srgbClr val="7D9349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198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153401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Freedom </a:t>
            </a:r>
            <a:r>
              <a:rPr lang="en-US" dirty="0"/>
              <a:t>of </a:t>
            </a:r>
            <a:r>
              <a:rPr lang="en-US" dirty="0" smtClean="0"/>
              <a:t>Religion.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</a:t>
            </a:r>
            <a:r>
              <a:rPr lang="en-US" u="sng" dirty="0"/>
              <a:t>Free Exercise Clause</a:t>
            </a:r>
            <a:r>
              <a:rPr lang="en-US" dirty="0" smtClean="0"/>
              <a:t>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Public Welfare Exception.  When religious practices work against public policy and welfare, government can act in protecting the public.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0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r>
              <a:rPr lang="en-US" sz="4400" dirty="0"/>
              <a:t>Federal Form of Government: </a:t>
            </a:r>
          </a:p>
          <a:p>
            <a:pPr lvl="1"/>
            <a:r>
              <a:rPr lang="en-US" sz="3600" u="sng" dirty="0"/>
              <a:t>Shares</a:t>
            </a:r>
            <a:r>
              <a:rPr lang="en-US" sz="3600" dirty="0"/>
              <a:t> power between national and state governments. </a:t>
            </a:r>
          </a:p>
          <a:p>
            <a:pPr lvl="1"/>
            <a:r>
              <a:rPr lang="en-US" sz="3600" dirty="0"/>
              <a:t>National government has limited, enumerated powers delegated from States.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625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153401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Searches and Seizures.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The Fourth </a:t>
            </a:r>
            <a:r>
              <a:rPr lang="en-US" dirty="0" smtClean="0"/>
              <a:t>Amendment:</a:t>
            </a:r>
          </a:p>
          <a:p>
            <a:pPr lvl="2"/>
            <a:r>
              <a:rPr lang="en-US" dirty="0" smtClean="0"/>
              <a:t> Requires  </a:t>
            </a:r>
            <a:r>
              <a:rPr lang="en-US" dirty="0"/>
              <a:t>search warrants to have “probable cause.”  </a:t>
            </a:r>
          </a:p>
          <a:p>
            <a:pPr lvl="2"/>
            <a:r>
              <a:rPr lang="en-US" dirty="0"/>
              <a:t>General searches through personal belongings are illegal.</a:t>
            </a:r>
          </a:p>
          <a:p>
            <a:pPr lvl="2"/>
            <a:r>
              <a:rPr lang="en-US" dirty="0"/>
              <a:t>Search warrants must be specific. 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3066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686801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Searches and Seizures.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The Fourth </a:t>
            </a:r>
            <a:r>
              <a:rPr lang="en-US" dirty="0" smtClean="0"/>
              <a:t>Amendment: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enerally </a:t>
            </a:r>
            <a:r>
              <a:rPr lang="en-US" dirty="0"/>
              <a:t>business inspectors must have a warrant.  </a:t>
            </a:r>
          </a:p>
          <a:p>
            <a:pPr lvl="2"/>
            <a:r>
              <a:rPr lang="en-US" dirty="0"/>
              <a:t>However, a warrantless search is permissible for seizure of spoiled or contaminated food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378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and the Bill of Rights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686801" cy="4708525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Fifth Amendment.</a:t>
            </a:r>
          </a:p>
          <a:p>
            <a:pPr marL="892175" lvl="1" indent="-320675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G</a:t>
            </a:r>
            <a:r>
              <a:rPr lang="en-US" dirty="0" smtClean="0"/>
              <a:t>uarantees </a:t>
            </a:r>
            <a:r>
              <a:rPr lang="en-US" dirty="0"/>
              <a:t>no person can be compelled to testify against himself in a criminal proceeding.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Does not apply to corporations or partnerships.</a:t>
            </a:r>
            <a:endParaRPr lang="en-US" dirty="0">
              <a:solidFill>
                <a:schemeClr val="hlink"/>
              </a:solidFill>
            </a:endParaRPr>
          </a:p>
          <a:p>
            <a:pPr marL="892175" lvl="1" indent="-57150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966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§3: Due Process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and Equal Protection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686801" cy="4708525"/>
          </a:xfrm>
        </p:spPr>
        <p:txBody>
          <a:bodyPr/>
          <a:lstStyle/>
          <a:p>
            <a:pPr>
              <a:buFont typeface="Wingdings" charset="2"/>
              <a:buChar char="u"/>
              <a:defRPr/>
            </a:pPr>
            <a:r>
              <a:rPr lang="en-US" dirty="0"/>
              <a:t>Due Process.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u="sng" dirty="0"/>
              <a:t>Procedural</a:t>
            </a:r>
            <a:r>
              <a:rPr lang="en-US" dirty="0"/>
              <a:t> Due Process: any government decision to take life, liberty or property must be fair.  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Requires: Notice and Fair Hearing. </a:t>
            </a:r>
            <a:endParaRPr lang="en-US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9664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Due Process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and Equal Protection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305801" cy="4708525"/>
          </a:xfrm>
        </p:spPr>
        <p:txBody>
          <a:bodyPr/>
          <a:lstStyle/>
          <a:p>
            <a:pPr>
              <a:buFont typeface="Wingdings" charset="2"/>
              <a:buChar char="u"/>
              <a:defRPr/>
            </a:pPr>
            <a:r>
              <a:rPr lang="en-US" dirty="0"/>
              <a:t>Due Process.</a:t>
            </a:r>
          </a:p>
          <a:p>
            <a:pPr lvl="1" fontAlgn="auto">
              <a:buFont typeface="Wingdings" charset="2"/>
              <a:buChar char="§"/>
              <a:defRPr/>
            </a:pPr>
            <a:r>
              <a:rPr lang="en-US" u="sng" dirty="0"/>
              <a:t>Substantive</a:t>
            </a:r>
            <a:r>
              <a:rPr lang="en-US" dirty="0"/>
              <a:t> Due Process: focuses on the content </a:t>
            </a:r>
            <a:r>
              <a:rPr lang="en-US" dirty="0" smtClean="0"/>
              <a:t>(</a:t>
            </a:r>
            <a:r>
              <a:rPr lang="en-US" dirty="0"/>
              <a:t>the right itself).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/>
              <a:t>Fundamental Right: </a:t>
            </a:r>
            <a:r>
              <a:rPr lang="en-US" dirty="0" smtClean="0"/>
              <a:t>requires compelling </a:t>
            </a:r>
            <a:r>
              <a:rPr lang="en-US" dirty="0"/>
              <a:t>state interest.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/>
              <a:t>Non-Fundamental: rational relationship to state interest.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3552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Due Process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and Equal Protection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305801" cy="4708525"/>
          </a:xfrm>
        </p:spPr>
        <p:txBody>
          <a:bodyPr/>
          <a:lstStyle/>
          <a:p>
            <a:pPr>
              <a:buFont typeface="Wingdings" charset="2"/>
              <a:buChar char="u"/>
              <a:defRPr/>
            </a:pPr>
            <a:r>
              <a:rPr lang="en-US" dirty="0" smtClean="0"/>
              <a:t>Equal Protection.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/>
              <a:t>Government must treat similarly situated individuals (or businesses) in the same manner.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>
              <a:buFont typeface="Wingdings" charset="2"/>
              <a:buChar char="u"/>
              <a:defRPr/>
            </a:pPr>
            <a:endParaRPr lang="en-US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9613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Due Process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and Equal Protection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92275"/>
            <a:ext cx="8305801" cy="4708525"/>
          </a:xfrm>
        </p:spPr>
        <p:txBody>
          <a:bodyPr/>
          <a:lstStyle/>
          <a:p>
            <a:pPr>
              <a:buFont typeface="Wingdings" charset="2"/>
              <a:buChar char="u"/>
              <a:defRPr/>
            </a:pPr>
            <a:r>
              <a:rPr lang="en-US" dirty="0" smtClean="0"/>
              <a:t>Equal Protection.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Courts </a:t>
            </a:r>
            <a:r>
              <a:rPr lang="en-US" dirty="0"/>
              <a:t>apply different tests</a:t>
            </a:r>
            <a:r>
              <a:rPr lang="en-US" dirty="0" smtClean="0"/>
              <a:t>: </a:t>
            </a:r>
            <a:endParaRPr lang="en-US" dirty="0"/>
          </a:p>
          <a:p>
            <a:pPr lvl="2">
              <a:defRPr/>
            </a:pPr>
            <a:r>
              <a:rPr lang="en-US" dirty="0"/>
              <a:t>Strict Scrutiny – fundamental rights.</a:t>
            </a:r>
          </a:p>
          <a:p>
            <a:pPr lvl="2">
              <a:defRPr/>
            </a:pPr>
            <a:r>
              <a:rPr lang="en-US" dirty="0"/>
              <a:t>Intermediate scrutiny.</a:t>
            </a:r>
          </a:p>
          <a:p>
            <a:pPr lvl="2">
              <a:defRPr/>
            </a:pPr>
            <a:r>
              <a:rPr lang="en-US" dirty="0"/>
              <a:t>“Rational Basis” Test -economic </a:t>
            </a:r>
            <a:r>
              <a:rPr lang="en-US" dirty="0" smtClean="0"/>
              <a:t>rights.</a:t>
            </a:r>
          </a:p>
          <a:p>
            <a:pPr lvl="1">
              <a:buFont typeface="Wingdings" charset="2"/>
              <a:buChar char="u"/>
              <a:defRPr/>
            </a:pPr>
            <a:endParaRPr lang="en-US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38F60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EFEA7A8-4F27-49EF-A59C-1F95D370EDA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8440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§4: </a:t>
            </a:r>
            <a:r>
              <a:rPr lang="en-US" dirty="0"/>
              <a:t>Privacy Rights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8" y="1600200"/>
            <a:ext cx="79279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Fundamental right not expressly found in the constitution, but derived from First, Fifth and Fourteenth Amendments. </a:t>
            </a:r>
          </a:p>
          <a:p>
            <a:pPr>
              <a:lnSpc>
                <a:spcPct val="90000"/>
              </a:lnSpc>
            </a:pPr>
            <a:r>
              <a:rPr lang="en-US" dirty="0"/>
              <a:t>Laws and policies affecting privacy are subject to the compelling interest test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EFEA7A8-4F27-49EF-A59C-1F95D370EDA7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4735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</a:t>
            </a:r>
            <a:r>
              <a:rPr lang="en-US" dirty="0"/>
              <a:t>Rights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8" y="1600200"/>
            <a:ext cx="79279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Federal </a:t>
            </a:r>
            <a:r>
              <a:rPr lang="en-US" dirty="0"/>
              <a:t>Statutes Affecting Privacy Rights.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“Pretexting” for financial information is illegal under Gramm-Leach-Bliley.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Privacy </a:t>
            </a:r>
            <a:r>
              <a:rPr lang="en-US" sz="3600" dirty="0"/>
              <a:t>Act of 1974.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HIPAA of 1996.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USA PATRIOT </a:t>
            </a:r>
            <a:r>
              <a:rPr lang="en-US" sz="3600" dirty="0"/>
              <a:t>Act of 2001.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EFEA7A8-4F27-49EF-A59C-1F95D370EDA7}" type="slidenum">
              <a:rPr lang="en-US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9694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r>
              <a:rPr lang="en-US" sz="4400" dirty="0"/>
              <a:t>Regulatory Powers of States.</a:t>
            </a:r>
          </a:p>
          <a:p>
            <a:pPr lvl="1"/>
            <a:r>
              <a:rPr lang="en-US" sz="3600" dirty="0"/>
              <a:t>10</a:t>
            </a:r>
            <a:r>
              <a:rPr lang="en-US" sz="3600" baseline="30000" dirty="0"/>
              <a:t>th</a:t>
            </a:r>
            <a:r>
              <a:rPr lang="en-US" sz="3600" dirty="0"/>
              <a:t> Amendment.</a:t>
            </a:r>
          </a:p>
          <a:p>
            <a:pPr lvl="1"/>
            <a:r>
              <a:rPr lang="en-US" sz="3600" dirty="0"/>
              <a:t>Police Powers: order, safety, morals</a:t>
            </a:r>
            <a:r>
              <a:rPr lang="en-US" dirty="0"/>
              <a:t>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1622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r>
              <a:rPr lang="en-US" sz="4400" dirty="0" smtClean="0"/>
              <a:t>Relations Among the States.</a:t>
            </a:r>
          </a:p>
          <a:p>
            <a:pPr lvl="1"/>
            <a:r>
              <a:rPr lang="en-US" dirty="0"/>
              <a:t>Privileges and Immunities Clause.</a:t>
            </a:r>
          </a:p>
          <a:p>
            <a:pPr lvl="2"/>
            <a:r>
              <a:rPr lang="en-US" sz="3200" dirty="0"/>
              <a:t>Art. IV §2 of the U.S. Constitution.</a:t>
            </a:r>
          </a:p>
          <a:p>
            <a:pPr lvl="2"/>
            <a:r>
              <a:rPr lang="en-US" sz="3200" dirty="0"/>
              <a:t>Prevents state from imposing unreasonable burdens on citizens – particularly with regard to basic and essential activities.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6072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r>
              <a:rPr lang="en-US" sz="4400" dirty="0" smtClean="0"/>
              <a:t>Relations Among the States.</a:t>
            </a:r>
          </a:p>
          <a:p>
            <a:pPr lvl="1"/>
            <a:r>
              <a:rPr lang="en-US" dirty="0"/>
              <a:t>Full Faith and Credit Clause (Art. IV §1).</a:t>
            </a:r>
          </a:p>
          <a:p>
            <a:pPr lvl="2"/>
            <a:r>
              <a:rPr lang="en-US" sz="3200" dirty="0"/>
              <a:t>Applies only to civil matters.</a:t>
            </a:r>
          </a:p>
          <a:p>
            <a:pPr lvl="2"/>
            <a:r>
              <a:rPr lang="en-US" sz="3200" dirty="0"/>
              <a:t>Ensures that any judicial decision with respect to such property rights will be honored and enforced in all states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1119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686800" cy="4708525"/>
          </a:xfrm>
        </p:spPr>
        <p:txBody>
          <a:bodyPr/>
          <a:lstStyle/>
          <a:p>
            <a:r>
              <a:rPr lang="en-US" sz="4400" dirty="0" smtClean="0"/>
              <a:t>Separation of Powers.</a:t>
            </a:r>
          </a:p>
          <a:p>
            <a:pPr lvl="1"/>
            <a:r>
              <a:rPr lang="en-US" dirty="0" smtClean="0"/>
              <a:t>Federal government </a:t>
            </a:r>
            <a:r>
              <a:rPr lang="en-US" dirty="0"/>
              <a:t>provides checks and </a:t>
            </a:r>
            <a:r>
              <a:rPr lang="en-US" dirty="0" smtClean="0"/>
              <a:t>balances: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Legislative (Congress): Creates laws.</a:t>
            </a:r>
          </a:p>
          <a:p>
            <a:pPr lvl="2">
              <a:spcBef>
                <a:spcPts val="0"/>
              </a:spcBef>
            </a:pPr>
            <a:r>
              <a:rPr lang="en-US" dirty="0"/>
              <a:t>Executive (President/Agencies): Enforce laws.</a:t>
            </a:r>
          </a:p>
          <a:p>
            <a:pPr lvl="2">
              <a:spcBef>
                <a:spcPts val="0"/>
              </a:spcBef>
            </a:pPr>
            <a:r>
              <a:rPr lang="en-US" dirty="0"/>
              <a:t>Judicial </a:t>
            </a:r>
            <a:r>
              <a:rPr lang="en-US" dirty="0" smtClean="0"/>
              <a:t>(Courts</a:t>
            </a:r>
            <a:r>
              <a:rPr lang="en-US" dirty="0"/>
              <a:t>): </a:t>
            </a:r>
            <a:r>
              <a:rPr lang="en-US" dirty="0" smtClean="0"/>
              <a:t>Interpret </a:t>
            </a:r>
            <a:r>
              <a:rPr lang="en-US" dirty="0"/>
              <a:t>laws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4768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Constitutional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Powers of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8475"/>
            <a:ext cx="8686800" cy="4708525"/>
          </a:xfrm>
        </p:spPr>
        <p:txBody>
          <a:bodyPr/>
          <a:lstStyle/>
          <a:p>
            <a:r>
              <a:rPr lang="en-US" sz="4400" dirty="0" smtClean="0"/>
              <a:t>The Commerce Clause.</a:t>
            </a:r>
          </a:p>
          <a:p>
            <a:pPr lvl="1"/>
            <a:r>
              <a:rPr lang="en-US" dirty="0"/>
              <a:t>Power to regulate interstate commerce defined in </a:t>
            </a:r>
            <a:r>
              <a:rPr lang="en-US" b="1" i="1" dirty="0">
                <a:solidFill>
                  <a:srgbClr val="068000"/>
                </a:solidFill>
              </a:rPr>
              <a:t>Gibbons v. Ogden</a:t>
            </a:r>
            <a:r>
              <a:rPr lang="en-US" dirty="0"/>
              <a:t> (1824): activities that “substantially affect interstate commerce.”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757BBE4-138C-47F7-A44E-0243689618C4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6314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1655</Words>
  <Application>Microsoft Office PowerPoint</Application>
  <PresentationFormat>On-screen Show (4:3)</PresentationFormat>
  <Paragraphs>280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Apex</vt:lpstr>
      <vt:lpstr>Chapter 4: Business and    the Constitution</vt:lpstr>
      <vt:lpstr>§1: 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The Constitutional  Powers of Government</vt:lpstr>
      <vt:lpstr>§2: Business and the  Bill of Rights</vt:lpstr>
      <vt:lpstr>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Business and the Bill of Rights</vt:lpstr>
      <vt:lpstr>§3: Due Process and Equal Protection</vt:lpstr>
      <vt:lpstr>Due Process and Equal Protection</vt:lpstr>
      <vt:lpstr>Due Process and Equal Protection</vt:lpstr>
      <vt:lpstr>Due Process and Equal Protection</vt:lpstr>
      <vt:lpstr>§4: Privacy Rights</vt:lpstr>
      <vt:lpstr>Privacy Rights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123</cp:revision>
  <dcterms:created xsi:type="dcterms:W3CDTF">2010-07-08T19:43:46Z</dcterms:created>
  <dcterms:modified xsi:type="dcterms:W3CDTF">2013-08-21T18:18:55Z</dcterms:modified>
  <cp:category/>
</cp:coreProperties>
</file>