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300" r:id="rId11"/>
    <p:sldId id="267" r:id="rId12"/>
    <p:sldId id="301" r:id="rId13"/>
    <p:sldId id="269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276" r:id="rId23"/>
    <p:sldId id="277" r:id="rId24"/>
    <p:sldId id="278" r:id="rId25"/>
    <p:sldId id="279" r:id="rId26"/>
    <p:sldId id="280" r:id="rId27"/>
    <p:sldId id="310" r:id="rId28"/>
    <p:sldId id="281" r:id="rId29"/>
    <p:sldId id="282" r:id="rId30"/>
    <p:sldId id="283" r:id="rId31"/>
    <p:sldId id="284" r:id="rId32"/>
    <p:sldId id="285" r:id="rId33"/>
    <p:sldId id="311" r:id="rId34"/>
    <p:sldId id="286" r:id="rId35"/>
    <p:sldId id="288" r:id="rId36"/>
    <p:sldId id="289" r:id="rId37"/>
    <p:sldId id="312" r:id="rId38"/>
    <p:sldId id="313" r:id="rId39"/>
    <p:sldId id="315" r:id="rId40"/>
    <p:sldId id="316" r:id="rId41"/>
    <p:sldId id="317" r:id="rId42"/>
    <p:sldId id="294" r:id="rId43"/>
    <p:sldId id="318" r:id="rId44"/>
    <p:sldId id="295" r:id="rId45"/>
    <p:sldId id="296" r:id="rId46"/>
    <p:sldId id="297" r:id="rId47"/>
    <p:sldId id="299" r:id="rId48"/>
    <p:sldId id="319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1124"/>
    <a:srgbClr val="068000"/>
    <a:srgbClr val="1A4733"/>
    <a:srgbClr val="1F4E35"/>
    <a:srgbClr val="00483A"/>
    <a:srgbClr val="FDD986"/>
    <a:srgbClr val="E2CE91"/>
    <a:srgbClr val="F0CD7D"/>
    <a:srgbClr val="A38F60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674" autoAdjust="0"/>
    <p:restoredTop sz="94660"/>
  </p:normalViewPr>
  <p:slideViewPr>
    <p:cSldViewPr showGuides="1">
      <p:cViewPr>
        <p:scale>
          <a:sx n="60" d="100"/>
          <a:sy n="60" d="100"/>
        </p:scale>
        <p:origin x="-2370" y="-1248"/>
      </p:cViewPr>
      <p:guideLst>
        <p:guide orient="horz" pos="1536"/>
        <p:guide pos="27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C5A4702-3EDC-4170-AEF7-0962CC4693C5}" type="datetimeFigureOut">
              <a:rPr lang="en-US"/>
              <a:pPr/>
              <a:t>8/20/2013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D08E979-3BF7-4A43-B851-6E1C3B83321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8590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959246-C43C-4FD7-8E6E-5F3BC30E4688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0D9615-2FDA-4CD0-9E0A-2EA83249CE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 smtClean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89950" tIns="44975" rIns="89950" bIns="44975"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D36712-F50C-469E-80A1-FD8C0D89855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 smtClean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89950" tIns="44975" rIns="89950" bIns="44975"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D36712-F50C-469E-80A1-FD8C0D89855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 smtClean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89950" tIns="44975" rIns="89950" bIns="44975"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3C36DA-DA36-4B1D-B4D4-FF68E38D26F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 smtClean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US" sz="1200" dirty="0">
                <a:latin typeface="Times New Roman" pitchFamily="18" charset="0"/>
              </a:rPr>
              <a:t>5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7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3C36DA-DA36-4B1D-B4D4-FF68E38D26F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 smtClean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US" sz="1200" dirty="0">
                <a:latin typeface="Times New Roman" pitchFamily="18" charset="0"/>
              </a:rPr>
              <a:t>5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7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3C36DA-DA36-4B1D-B4D4-FF68E38D26F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 smtClean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US" sz="1200" dirty="0">
                <a:latin typeface="Times New Roman" pitchFamily="18" charset="0"/>
              </a:rPr>
              <a:t>5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7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3C36DA-DA36-4B1D-B4D4-FF68E38D26F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 smtClean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US" sz="1200" dirty="0">
                <a:latin typeface="Times New Roman" pitchFamily="18" charset="0"/>
              </a:rPr>
              <a:t>5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7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3C36DA-DA36-4B1D-B4D4-FF68E38D26F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 smtClean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US" sz="1200" dirty="0">
                <a:latin typeface="Times New Roman" pitchFamily="18" charset="0"/>
              </a:rPr>
              <a:t>5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7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3C36DA-DA36-4B1D-B4D4-FF68E38D26F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 smtClean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US" sz="1200" dirty="0">
                <a:latin typeface="Times New Roman" pitchFamily="18" charset="0"/>
              </a:rPr>
              <a:t>5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7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3C36DA-DA36-4B1D-B4D4-FF68E38D26F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 smtClean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US" sz="1200" dirty="0">
                <a:latin typeface="Times New Roman" pitchFamily="18" charset="0"/>
              </a:rPr>
              <a:t>5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7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458F9D-E64F-4528-9891-8AFEA4131E9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 smtClean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3C36DA-DA36-4B1D-B4D4-FF68E38D26F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 smtClean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US" sz="1200" dirty="0">
                <a:latin typeface="Times New Roman" pitchFamily="18" charset="0"/>
              </a:rPr>
              <a:t>5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7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3C36DA-DA36-4B1D-B4D4-FF68E38D26F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dirty="0" smtClean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US" sz="1200" dirty="0">
                <a:latin typeface="Times New Roman" pitchFamily="18" charset="0"/>
              </a:rPr>
              <a:t>5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7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2C0D01-9D44-43AD-A37B-56A627B1401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EB17D1-EC49-4075-BA80-E3B8615E02B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dirty="0" smtClean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89950" tIns="44975" rIns="89950" bIns="44975"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C11469-FB6B-4562-AFC8-E2D1F05404E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dirty="0" smtClean="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89950" tIns="44975" rIns="89950" bIns="44975"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A11D95-385D-402C-84ED-21D734CFFAB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dirty="0" smtClean="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89950" tIns="44975" rIns="89950" bIns="44975"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F02369-3501-4816-9E15-BBDA2CCB2A3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dirty="0" smtClean="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89950" tIns="44975" rIns="89950" bIns="44975"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F02369-3501-4816-9E15-BBDA2CCB2A3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dirty="0" smtClean="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89950" tIns="44975" rIns="89950" bIns="44975"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2EA92D-FAF0-458E-A4E1-FB9DDDBC48C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dirty="0" smtClean="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89950" tIns="44975" rIns="89950" bIns="44975"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3A7569-C0D5-463F-9BD3-B0F314073B2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dirty="0" smtClean="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89950" tIns="44975" rIns="89950" bIns="44975"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C9EB3C-DFEF-4F18-9E72-4910457C74F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 smtClean="0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52B6A8-8DCD-4DD9-8433-B6FAD21F937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dirty="0" smtClean="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89950" tIns="44975" rIns="89950" bIns="44975"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70C037-4133-41DC-BE9F-2F7E12C079A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dirty="0" smtClean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89950" tIns="44975" rIns="89950" bIns="44975"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B93655-E841-43EA-9C4D-1F0887E4FA69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B93655-E841-43EA-9C4D-1F0887E4FA69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D393BA-07BF-4DE9-B006-4DC1B686BB2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dirty="0" smtClean="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89950" tIns="44975" rIns="89950" bIns="44975"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D393BA-07BF-4DE9-B006-4DC1B686BB2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dirty="0" smtClean="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89950" tIns="44975" rIns="89950" bIns="44975"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D393BA-07BF-4DE9-B006-4DC1B686BB2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dirty="0" smtClean="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89950" tIns="44975" rIns="89950" bIns="44975"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D393BA-07BF-4DE9-B006-4DC1B686BB2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dirty="0" smtClean="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89950" tIns="44975" rIns="89950" bIns="44975"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D393BA-07BF-4DE9-B006-4DC1B686BB2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dirty="0" smtClean="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89950" tIns="44975" rIns="89950" bIns="44975"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D393BA-07BF-4DE9-B006-4DC1B686BB2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dirty="0" smtClean="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89950" tIns="44975" rIns="89950" bIns="44975"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ABDCDA-58AB-493E-A85E-A82530B9FB2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D393BA-07BF-4DE9-B006-4DC1B686BB2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dirty="0" smtClean="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89950" tIns="44975" rIns="89950" bIns="44975"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D393BA-07BF-4DE9-B006-4DC1B686BB2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dirty="0" smtClean="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89950" tIns="44975" rIns="89950" bIns="44975"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B169EF-7A00-4A98-9152-2E9A9E43F6CE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B169EF-7A00-4A98-9152-2E9A9E43F6CE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319AEF-9C00-43E3-863E-F11CDAAECEE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dirty="0" smtClean="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319AEF-9C00-43E3-863E-F11CDAAECEE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dirty="0" smtClean="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319AEF-9C00-43E3-863E-F11CDAAECEE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 dirty="0" smtClean="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769860-40CF-4AA1-9812-F216458AF46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 dirty="0" smtClean="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769860-40CF-4AA1-9812-F216458AF46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 dirty="0" smtClean="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B9437F-B295-423B-B658-C8E316DFCC0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17ACB2-7CA4-4EE7-A500-BF6FD2157A3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 smtClean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796EC4-86A1-4A21-8F9B-A5A8ED866DE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 smtClean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CC7A5D-1B9D-4DD1-BC60-BA539210D74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 smtClean="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89950" tIns="44975" rIns="89950" bIns="44975"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0D9615-2FDA-4CD0-9E0A-2EA83249CE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 smtClean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89950" tIns="44975" rIns="89950" bIns="44975"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5A11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 userDrawn="1"/>
        </p:nvPicPr>
        <p:blipFill>
          <a:blip r:embed="rId2" cstate="print"/>
          <a:srcRect r="1639"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rgbClr val="5A1124"/>
          </a:solidFill>
        </p:spPr>
        <p:txBody>
          <a:bodyPr/>
          <a:lstStyle>
            <a:lvl1pPr>
              <a:lnSpc>
                <a:spcPts val="5400"/>
              </a:lnSpc>
              <a:defRPr sz="5400" b="0" cap="small" spc="150" baseline="0">
                <a:solidFill>
                  <a:srgbClr val="FDD986"/>
                </a:solidFill>
                <a:latin typeface="Impact" pitchFamily="34" charset="0"/>
              </a:defRPr>
            </a:lvl1pPr>
          </a:lstStyle>
          <a:p>
            <a:r>
              <a:rPr lang="en-US" dirty="0" smtClean="0"/>
              <a:t>Click to </a:t>
            </a:r>
            <a:r>
              <a:rPr lang="en-US" dirty="0" smtClean="0"/>
              <a:t>edit </a:t>
            </a: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2275"/>
            <a:ext cx="8229600" cy="4708525"/>
          </a:xfrm>
        </p:spPr>
        <p:txBody>
          <a:bodyPr/>
          <a:lstStyle>
            <a:lvl1pPr marL="547688" indent="-411163">
              <a:buClr>
                <a:srgbClr val="5A1124"/>
              </a:buClr>
              <a:buFont typeface="Wingdings" charset="2"/>
              <a:buChar char="u"/>
              <a:defRPr sz="4800">
                <a:solidFill>
                  <a:schemeClr val="bg1"/>
                </a:solidFill>
              </a:defRPr>
            </a:lvl1pPr>
            <a:lvl2pPr marL="868363" indent="-282575">
              <a:buClr>
                <a:srgbClr val="5A1124"/>
              </a:buClr>
              <a:buFont typeface="Wingdings" charset="2"/>
              <a:buChar char="§"/>
              <a:defRPr sz="4000">
                <a:solidFill>
                  <a:schemeClr val="bg1"/>
                </a:solidFill>
              </a:defRPr>
            </a:lvl2pPr>
            <a:lvl3pPr marL="1133475" indent="-228600">
              <a:buClr>
                <a:srgbClr val="5A1124"/>
              </a:buClr>
              <a:buFont typeface="Arial"/>
              <a:buChar char="•"/>
              <a:defRPr sz="2800">
                <a:solidFill>
                  <a:schemeClr val="bg1"/>
                </a:solidFill>
              </a:defRPr>
            </a:lvl3pPr>
            <a:lvl4pPr>
              <a:buClr>
                <a:srgbClr val="E2CE91"/>
              </a:buClr>
              <a:defRPr sz="2800">
                <a:solidFill>
                  <a:schemeClr val="bg1"/>
                </a:solidFill>
              </a:defRPr>
            </a:lvl4pPr>
            <a:lvl5pPr>
              <a:buClr>
                <a:srgbClr val="E2CE91"/>
              </a:buCl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29" name="Rectangle 17"/>
          <p:cNvSpPr>
            <a:spLocks noChangeArrowheads="1"/>
          </p:cNvSpPr>
          <p:nvPr userDrawn="1"/>
        </p:nvSpPr>
        <p:spPr bwMode="auto">
          <a:xfrm>
            <a:off x="0" y="6477000"/>
            <a:ext cx="5181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A38F60"/>
                </a:solidFill>
              </a:rPr>
              <a:t>© </a:t>
            </a:r>
            <a:r>
              <a:rPr lang="en-US" sz="600" dirty="0" smtClean="0">
                <a:solidFill>
                  <a:srgbClr val="A38F60"/>
                </a:solidFill>
              </a:rPr>
              <a:t>2015 </a:t>
            </a:r>
            <a:r>
              <a:rPr lang="en-US" sz="600" dirty="0">
                <a:solidFill>
                  <a:srgbClr val="A38F60"/>
                </a:solidFill>
              </a:rPr>
              <a:t>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>
              <a:solidFill>
                <a:srgbClr val="A38F60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Impact" pitchFamily="34" charset="0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40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572000"/>
            <a:ext cx="7239000" cy="1371600"/>
          </a:xfrm>
        </p:spPr>
        <p:txBody>
          <a:bodyPr anchor="ctr" anchorCtr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400" b="0" cap="small" spc="100" dirty="0" smtClean="0">
                <a:solidFill>
                  <a:srgbClr val="FDD986"/>
                </a:solidFill>
                <a:ea typeface="+mj-ea"/>
              </a:rPr>
              <a:t>Chapter 3: Court Procedures</a:t>
            </a:r>
            <a:endParaRPr lang="en-US" b="0" cap="small" spc="100" dirty="0">
              <a:solidFill>
                <a:srgbClr val="FDD986"/>
              </a:solidFill>
              <a:ea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34424"/>
            <a:ext cx="914400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cap="small" dirty="0" smtClean="0">
                <a:solidFill>
                  <a:srgbClr val="FDD986"/>
                </a:solidFill>
                <a:latin typeface="Times New Roman"/>
                <a:cs typeface="Times New Roman"/>
              </a:rPr>
              <a:t>Miller</a:t>
            </a:r>
            <a:endParaRPr lang="en-US" sz="3200" cap="small" dirty="0">
              <a:solidFill>
                <a:srgbClr val="FDD986"/>
              </a:solidFill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47" y="1419550"/>
            <a:ext cx="9129253" cy="274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ln/>
        </p:spPr>
        <p:txBody>
          <a:bodyPr/>
          <a:lstStyle/>
          <a:p>
            <a:fld id="{0857744F-0241-4953-AAF9-3BAA88134DB0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dirty="0">
                <a:cs typeface="Times New Roman" pitchFamily="18" charset="0"/>
              </a:rPr>
              <a:t>Pleadings</a:t>
            </a:r>
            <a:endParaRPr lang="en-US" dirty="0"/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4975"/>
            <a:ext cx="4419600" cy="4708525"/>
          </a:xfrm>
        </p:spPr>
        <p:txBody>
          <a:bodyPr/>
          <a:lstStyle/>
          <a:p>
            <a:pPr eaLnBrk="1" hangingPunct="1"/>
            <a:r>
              <a:rPr lang="en-US" sz="4400" dirty="0" smtClean="0"/>
              <a:t>Service of Process.</a:t>
            </a:r>
          </a:p>
          <a:p>
            <a:pPr lvl="1" eaLnBrk="1" hangingPunct="1"/>
            <a:r>
              <a:rPr lang="en-US" sz="3000" dirty="0"/>
              <a:t>Plaintiff serves Defendant with Complaint and Summons. </a:t>
            </a:r>
          </a:p>
          <a:p>
            <a:pPr lvl="1" eaLnBrk="1" hangingPunct="1"/>
            <a:r>
              <a:rPr lang="en-US" sz="3000" dirty="0"/>
              <a:t>Default Judgment for </a:t>
            </a:r>
            <a:r>
              <a:rPr lang="en-US" sz="3000" dirty="0" smtClean="0"/>
              <a:t>Plaintiff, </a:t>
            </a:r>
            <a:r>
              <a:rPr lang="en-US" sz="3000" dirty="0"/>
              <a:t>if Defendant does not Answer.</a:t>
            </a:r>
          </a:p>
          <a:p>
            <a:pPr lvl="1" eaLnBrk="1" hangingPunct="1"/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752600"/>
            <a:ext cx="44196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1936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ln/>
        </p:spPr>
        <p:txBody>
          <a:bodyPr/>
          <a:lstStyle/>
          <a:p>
            <a:fld id="{3C13BFFC-8350-4E78-ACB4-93A9172DF370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Pleadings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pPr eaLnBrk="1" hangingPunct="1"/>
            <a:r>
              <a:rPr lang="en-US" dirty="0"/>
              <a:t>Method of Service.</a:t>
            </a:r>
          </a:p>
          <a:p>
            <a:pPr lvl="1" eaLnBrk="1" hangingPunct="1"/>
            <a:r>
              <a:rPr lang="en-US" dirty="0"/>
              <a:t>Usually by Sheriff or private process server.  Copy of Complaint and Summons personally delivered.</a:t>
            </a:r>
          </a:p>
          <a:p>
            <a:pPr lvl="1" eaLnBrk="1" hangingPunct="1"/>
            <a:r>
              <a:rPr lang="en-US" dirty="0"/>
              <a:t>If Defendant cannot be reached, “Notice by Publication” is allowed in local newspaper of record. </a:t>
            </a:r>
          </a:p>
        </p:txBody>
      </p:sp>
    </p:spTree>
    <p:extLst>
      <p:ext uri="{BB962C8B-B14F-4D97-AF65-F5344CB8AC3E}">
        <p14:creationId xmlns:p14="http://schemas.microsoft.com/office/powerpoint/2010/main" xmlns="" val="2507916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ln/>
        </p:spPr>
        <p:txBody>
          <a:bodyPr/>
          <a:lstStyle/>
          <a:p>
            <a:fld id="{3C13BFFC-8350-4E78-ACB4-93A9172DF370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Pleadings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305800" cy="4708525"/>
          </a:xfrm>
        </p:spPr>
        <p:txBody>
          <a:bodyPr/>
          <a:lstStyle/>
          <a:p>
            <a:pPr eaLnBrk="1" hangingPunct="1"/>
            <a:r>
              <a:rPr lang="en-US" dirty="0"/>
              <a:t>Method of Service.</a:t>
            </a:r>
          </a:p>
          <a:p>
            <a:pPr lvl="1" eaLnBrk="1" hangingPunct="1"/>
            <a:r>
              <a:rPr lang="en-US" dirty="0"/>
              <a:t>Corporate Defendants served via </a:t>
            </a:r>
            <a:r>
              <a:rPr lang="en-US" u="sng" dirty="0"/>
              <a:t>Registered Agent</a:t>
            </a:r>
            <a:r>
              <a:rPr lang="en-US" dirty="0"/>
              <a:t>. If the Defendant is out-of-state, Court can acquire jurisdiction by “long-arm” statutes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smtClean="0"/>
              <a:t>Waiver of Service.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4774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ln/>
        </p:spPr>
        <p:txBody>
          <a:bodyPr/>
          <a:lstStyle/>
          <a:p>
            <a:fld id="{E592C7E7-BF7A-46A3-8389-93F93A11B094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Pleadings</a:t>
            </a:r>
            <a:endParaRPr lang="en-US" dirty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Defendant’s Response.</a:t>
            </a:r>
          </a:p>
          <a:p>
            <a:pPr lvl="1" eaLnBrk="1" hangingPunct="1"/>
            <a:r>
              <a:rPr lang="en-US" dirty="0" smtClean="0"/>
              <a:t>The </a:t>
            </a:r>
            <a:r>
              <a:rPr lang="en-US" u="sng" dirty="0" smtClean="0"/>
              <a:t>Answer</a:t>
            </a:r>
            <a:r>
              <a:rPr lang="en-US" dirty="0" smtClean="0"/>
              <a:t> is the Defendant’s response to the allegations stated in the Plaintiff’s Complaint.</a:t>
            </a:r>
          </a:p>
          <a:p>
            <a:pPr lvl="1" eaLnBrk="1" hangingPunct="1"/>
            <a:r>
              <a:rPr lang="en-US" dirty="0" smtClean="0"/>
              <a:t>In the Answer, the Defendant must specifically admit or deny each allegation in the Complaint.</a:t>
            </a:r>
          </a:p>
        </p:txBody>
      </p:sp>
    </p:spTree>
    <p:extLst>
      <p:ext uri="{BB962C8B-B14F-4D97-AF65-F5344CB8AC3E}">
        <p14:creationId xmlns:p14="http://schemas.microsoft.com/office/powerpoint/2010/main" xmlns="" val="3394545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ln/>
        </p:spPr>
        <p:txBody>
          <a:bodyPr/>
          <a:lstStyle/>
          <a:p>
            <a:fld id="{E592C7E7-BF7A-46A3-8389-93F93A11B094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Pleadings</a:t>
            </a:r>
            <a:endParaRPr lang="en-US" dirty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pPr eaLnBrk="1" hangingPunct="1"/>
            <a:r>
              <a:rPr lang="en-US" dirty="0" smtClean="0"/>
              <a:t>Defendant’s Response.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dirty="0"/>
              <a:t>Makes </a:t>
            </a:r>
            <a:r>
              <a:rPr lang="en-US" u="sng" dirty="0"/>
              <a:t>General Denial</a:t>
            </a:r>
            <a:r>
              <a:rPr lang="en-US" dirty="0"/>
              <a:t>.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dirty="0"/>
              <a:t>May move for </a:t>
            </a:r>
            <a:r>
              <a:rPr lang="en-US" u="sng" dirty="0"/>
              <a:t>Change of Venue</a:t>
            </a:r>
            <a:r>
              <a:rPr lang="en-US" dirty="0"/>
              <a:t>.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dirty="0"/>
              <a:t>May allege </a:t>
            </a:r>
            <a:r>
              <a:rPr lang="en-US" u="sng" dirty="0"/>
              <a:t>Affirmative Defenses</a:t>
            </a:r>
            <a:r>
              <a:rPr lang="en-US" dirty="0"/>
              <a:t>.  </a:t>
            </a:r>
            <a:r>
              <a:rPr lang="en-US" b="1" dirty="0">
                <a:sym typeface="Wingdings" pitchFamily="2" charset="2"/>
              </a:rPr>
              <a:t></a:t>
            </a:r>
            <a:endParaRPr lang="en-US" b="1" dirty="0"/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dirty="0"/>
              <a:t>May assert </a:t>
            </a:r>
            <a:r>
              <a:rPr lang="en-US" u="sng" dirty="0"/>
              <a:t>Counterclaims</a:t>
            </a:r>
            <a:r>
              <a:rPr lang="en-US" dirty="0"/>
              <a:t> against Plaintiff. </a:t>
            </a:r>
            <a:r>
              <a:rPr lang="en-US" b="1" dirty="0">
                <a:sym typeface="Wingdings" pitchFamily="2" charset="2"/>
              </a:rPr>
              <a:t>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4085366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ln/>
        </p:spPr>
        <p:txBody>
          <a:bodyPr/>
          <a:lstStyle/>
          <a:p>
            <a:fld id="{E592C7E7-BF7A-46A3-8389-93F93A11B094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Pleadings</a:t>
            </a:r>
            <a:endParaRPr lang="en-US" dirty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pPr eaLnBrk="1" hangingPunct="1"/>
            <a:r>
              <a:rPr lang="en-US" dirty="0" smtClean="0"/>
              <a:t>Defendant’s Response.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dirty="0" smtClean="0"/>
              <a:t>Affirmative Defense: burden is on defendant to introduce proof.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dirty="0" smtClean="0"/>
              <a:t>Counterclaims: defendant sues plaintiff, and plaintiff answers.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0127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ln/>
        </p:spPr>
        <p:txBody>
          <a:bodyPr/>
          <a:lstStyle/>
          <a:p>
            <a:fld id="{E592C7E7-BF7A-46A3-8389-93F93A11B094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Pleadings</a:t>
            </a:r>
            <a:endParaRPr lang="en-US" dirty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458200" cy="4708525"/>
          </a:xfrm>
        </p:spPr>
        <p:txBody>
          <a:bodyPr/>
          <a:lstStyle/>
          <a:p>
            <a:pPr eaLnBrk="1" hangingPunct="1"/>
            <a:r>
              <a:rPr lang="en-US" dirty="0" smtClean="0"/>
              <a:t>Dismissals and Pre-Trial Judgments.</a:t>
            </a:r>
          </a:p>
          <a:p>
            <a:pPr lvl="1" eaLnBrk="1" hangingPunct="1"/>
            <a:r>
              <a:rPr lang="en-US" dirty="0"/>
              <a:t>Many lawsuits never go to trial.</a:t>
            </a:r>
          </a:p>
          <a:p>
            <a:pPr lvl="1" eaLnBrk="1" hangingPunct="1"/>
            <a:r>
              <a:rPr lang="en-US" dirty="0"/>
              <a:t>Perhaps there is a settlement.</a:t>
            </a:r>
          </a:p>
          <a:p>
            <a:pPr lvl="1" eaLnBrk="1" hangingPunct="1"/>
            <a:r>
              <a:rPr lang="en-US" dirty="0"/>
              <a:t>Perhaps the case was dismissed</a:t>
            </a:r>
            <a:r>
              <a:rPr lang="en-US" dirty="0" smtClean="0"/>
              <a:t>.</a:t>
            </a:r>
            <a:r>
              <a:rPr lang="en-US" dirty="0" smtClean="0">
                <a:sym typeface="Wingdings"/>
              </a:rPr>
              <a:t></a:t>
            </a:r>
            <a:endParaRPr lang="en-US" dirty="0" smtClean="0"/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572655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ln/>
        </p:spPr>
        <p:txBody>
          <a:bodyPr/>
          <a:lstStyle/>
          <a:p>
            <a:fld id="{E592C7E7-BF7A-46A3-8389-93F93A11B094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Pleadings</a:t>
            </a:r>
            <a:endParaRPr lang="en-US" dirty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534400" cy="4708525"/>
          </a:xfrm>
        </p:spPr>
        <p:txBody>
          <a:bodyPr/>
          <a:lstStyle/>
          <a:p>
            <a:pPr eaLnBrk="1" hangingPunct="1"/>
            <a:r>
              <a:rPr lang="en-US" dirty="0" smtClean="0"/>
              <a:t>Dismissals and Pre-Trial Judgments.</a:t>
            </a:r>
          </a:p>
          <a:p>
            <a:pPr lvl="1" eaLnBrk="1" hangingPunct="1"/>
            <a:r>
              <a:rPr lang="en-US" dirty="0" smtClean="0"/>
              <a:t>Parties </a:t>
            </a:r>
            <a:r>
              <a:rPr lang="en-US" dirty="0"/>
              <a:t>often file “Pre-Trial </a:t>
            </a:r>
            <a:r>
              <a:rPr lang="en-US" u="sng" dirty="0"/>
              <a:t>Motions</a:t>
            </a:r>
            <a:r>
              <a:rPr lang="en-US" dirty="0"/>
              <a:t>” asking the Court to do something.</a:t>
            </a:r>
          </a:p>
          <a:p>
            <a:pPr lvl="1" eaLnBrk="1" hangingPunct="1"/>
            <a:r>
              <a:rPr lang="en-US" dirty="0"/>
              <a:t>Motions must be filed and served on the other </a:t>
            </a:r>
            <a:r>
              <a:rPr lang="en-US" dirty="0" smtClean="0"/>
              <a:t>party.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/>
              <a:t>  </a:t>
            </a:r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959876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ln/>
        </p:spPr>
        <p:txBody>
          <a:bodyPr/>
          <a:lstStyle/>
          <a:p>
            <a:fld id="{E592C7E7-BF7A-46A3-8389-93F93A11B094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Pleadings</a:t>
            </a:r>
            <a:endParaRPr lang="en-US" dirty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534400" cy="4708525"/>
          </a:xfrm>
        </p:spPr>
        <p:txBody>
          <a:bodyPr/>
          <a:lstStyle/>
          <a:p>
            <a:pPr eaLnBrk="1" hangingPunct="1"/>
            <a:r>
              <a:rPr lang="en-US" dirty="0" smtClean="0"/>
              <a:t>Dismissals and Pre-Trial Judgments.</a:t>
            </a:r>
          </a:p>
          <a:p>
            <a:pPr lvl="1" eaLnBrk="1" hangingPunct="1"/>
            <a:r>
              <a:rPr lang="en-US" dirty="0"/>
              <a:t>Motion to </a:t>
            </a:r>
            <a:r>
              <a:rPr lang="en-US" dirty="0" smtClean="0"/>
              <a:t>Dismiss: either </a:t>
            </a:r>
            <a:r>
              <a:rPr lang="en-US" dirty="0"/>
              <a:t>party (normally defendant) can ask the court to dismiss the case if the pleadings fail to show a legal claim</a:t>
            </a:r>
            <a:r>
              <a:rPr lang="en-US" dirty="0" smtClean="0"/>
              <a:t>.</a:t>
            </a:r>
            <a:r>
              <a:rPr lang="en-US" dirty="0" smtClean="0">
                <a:sym typeface="Wingdings"/>
              </a:rPr>
              <a:t>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43606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ln/>
        </p:spPr>
        <p:txBody>
          <a:bodyPr/>
          <a:lstStyle/>
          <a:p>
            <a:fld id="{E592C7E7-BF7A-46A3-8389-93F93A11B094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Pleadings</a:t>
            </a:r>
            <a:endParaRPr lang="en-US" dirty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534400" cy="4708525"/>
          </a:xfrm>
        </p:spPr>
        <p:txBody>
          <a:bodyPr/>
          <a:lstStyle/>
          <a:p>
            <a:pPr eaLnBrk="1" hangingPunct="1"/>
            <a:r>
              <a:rPr lang="en-US" dirty="0" smtClean="0"/>
              <a:t>Dismissals and Pre-Trial Judgments.</a:t>
            </a:r>
          </a:p>
          <a:p>
            <a:pPr lvl="1" eaLnBrk="1" hangingPunct="1"/>
            <a:r>
              <a:rPr lang="en-US" dirty="0" smtClean="0"/>
              <a:t>Motion to Dismiss. </a:t>
            </a:r>
          </a:p>
          <a:p>
            <a:pPr lvl="2" eaLnBrk="1" hangingPunct="1"/>
            <a:r>
              <a:rPr lang="en-US" sz="3200" b="1" cap="small" dirty="0" smtClean="0">
                <a:solidFill>
                  <a:srgbClr val="068000"/>
                </a:solidFill>
              </a:rPr>
              <a:t>Case 3.1  </a:t>
            </a:r>
            <a:r>
              <a:rPr lang="en-US" sz="3200" b="1" i="1" cap="small" dirty="0" smtClean="0">
                <a:solidFill>
                  <a:srgbClr val="068000"/>
                </a:solidFill>
              </a:rPr>
              <a:t>Espresso Disposition Corp. 1 v. Santana Sales &amp; Marketing Group, Inc.</a:t>
            </a:r>
            <a:r>
              <a:rPr lang="en-US" sz="3200" b="1" cap="small" dirty="0" smtClean="0">
                <a:solidFill>
                  <a:srgbClr val="068000"/>
                </a:solidFill>
              </a:rPr>
              <a:t> (2013).</a:t>
            </a:r>
            <a:endParaRPr lang="en-US" dirty="0" smtClean="0"/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252891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ln/>
        </p:spPr>
        <p:txBody>
          <a:bodyPr/>
          <a:lstStyle/>
          <a:p>
            <a:fld id="{77DD1FE9-3333-429A-BD69-FE9A0D654BA2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Introduction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pPr eaLnBrk="1" hangingPunct="1"/>
            <a:r>
              <a:rPr lang="en-US" sz="4400" dirty="0"/>
              <a:t>American and English court systems follow the adversarial system of justice. </a:t>
            </a:r>
          </a:p>
          <a:p>
            <a:pPr eaLnBrk="1" hangingPunct="1"/>
            <a:r>
              <a:rPr lang="en-US" sz="4400" dirty="0"/>
              <a:t>Each client is represented by an attorney although a client is allowed to represent herself (called “</a:t>
            </a:r>
            <a:r>
              <a:rPr lang="en-US" sz="4400" i="1" dirty="0"/>
              <a:t>pro-se</a:t>
            </a:r>
            <a:r>
              <a:rPr lang="en-US" sz="4400" dirty="0" smtClean="0"/>
              <a:t>”).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941501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ln/>
        </p:spPr>
        <p:txBody>
          <a:bodyPr/>
          <a:lstStyle/>
          <a:p>
            <a:fld id="{E592C7E7-BF7A-46A3-8389-93F93A11B094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Pleadings</a:t>
            </a:r>
            <a:endParaRPr lang="en-US" dirty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534400" cy="4708525"/>
          </a:xfrm>
        </p:spPr>
        <p:txBody>
          <a:bodyPr/>
          <a:lstStyle/>
          <a:p>
            <a:pPr eaLnBrk="1" hangingPunct="1"/>
            <a:r>
              <a:rPr lang="en-US" dirty="0" smtClean="0"/>
              <a:t>Dismissals and Pre-Trial Judgments.</a:t>
            </a:r>
          </a:p>
          <a:p>
            <a:pPr lvl="1" eaLnBrk="1" hangingPunct="1"/>
            <a:r>
              <a:rPr lang="en-US" dirty="0" smtClean="0"/>
              <a:t>Motion for Judgment on the Pleadings: court decides.</a:t>
            </a:r>
          </a:p>
          <a:p>
            <a:pPr lvl="1" eaLnBrk="1" hangingPunct="1"/>
            <a:r>
              <a:rPr lang="en-US" dirty="0" smtClean="0"/>
              <a:t>Motion for Summary Judgment: no genuine issue of material fact.</a:t>
            </a:r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637193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ln/>
        </p:spPr>
        <p:txBody>
          <a:bodyPr/>
          <a:lstStyle/>
          <a:p>
            <a:fld id="{E592C7E7-BF7A-46A3-8389-93F93A11B094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Pleadings</a:t>
            </a:r>
            <a:endParaRPr lang="en-US" dirty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pPr eaLnBrk="1" hangingPunct="1"/>
            <a:r>
              <a:rPr lang="en-US" dirty="0" smtClean="0"/>
              <a:t>Dismissals and Pre-Trial Judgments. </a:t>
            </a:r>
            <a:r>
              <a:rPr lang="en-US" dirty="0" smtClean="0">
                <a:sym typeface="Wingdings"/>
              </a:rPr>
              <a:t></a:t>
            </a:r>
            <a:endParaRPr lang="en-US" dirty="0" smtClean="0"/>
          </a:p>
          <a:p>
            <a:pPr lvl="1" eaLnBrk="1" hangingPunct="1"/>
            <a:r>
              <a:rPr lang="en-US" dirty="0" smtClean="0"/>
              <a:t>Motion for Summary Judgment.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Asks a court to grant a judgment for moving party without a trial.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Facts are viewed in the light most favorable to the </a:t>
            </a:r>
            <a:r>
              <a:rPr lang="en-US" i="1" dirty="0"/>
              <a:t>other</a:t>
            </a:r>
            <a:r>
              <a:rPr lang="en-US" dirty="0"/>
              <a:t> party.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Admissible evidence is submitted: affidavits, documents, contracts, emails. </a:t>
            </a:r>
          </a:p>
        </p:txBody>
      </p:sp>
    </p:spTree>
    <p:extLst>
      <p:ext uri="{BB962C8B-B14F-4D97-AF65-F5344CB8AC3E}">
        <p14:creationId xmlns:p14="http://schemas.microsoft.com/office/powerpoint/2010/main" xmlns="" val="4200986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ln/>
        </p:spPr>
        <p:txBody>
          <a:bodyPr/>
          <a:lstStyle/>
          <a:p>
            <a:fld id="{9E6BE3EC-9C7B-468E-A76C-3970A4C36182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Pretrial Motions: Summary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00" y="0"/>
            <a:ext cx="9131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3126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ln/>
        </p:spPr>
        <p:txBody>
          <a:bodyPr/>
          <a:lstStyle/>
          <a:p>
            <a:fld id="{4E2CDED2-EB67-40B2-B28C-022D37B83C8D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defRPr/>
            </a:pPr>
            <a:r>
              <a:rPr lang="en-US" dirty="0" smtClean="0">
                <a:cs typeface="Times New Roman" pitchFamily="18" charset="0"/>
              </a:rPr>
              <a:t>Pre-Trial Procedures</a:t>
            </a:r>
            <a:endParaRPr lang="en-US" dirty="0"/>
          </a:p>
        </p:txBody>
      </p:sp>
      <p:sp>
        <p:nvSpPr>
          <p:cNvPr id="7173" name="Text Box 3"/>
          <p:cNvSpPr txBox="1">
            <a:spLocks noChangeArrowheads="1"/>
          </p:cNvSpPr>
          <p:nvPr/>
        </p:nvSpPr>
        <p:spPr bwMode="auto">
          <a:xfrm>
            <a:off x="609600" y="2886075"/>
            <a:ext cx="8210550" cy="8937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75000"/>
              <a:buFont typeface="Marlett" pitchFamily="2" charset="2"/>
              <a:buNone/>
              <a:defRPr/>
            </a:pPr>
            <a:r>
              <a:rPr lang="en-US" sz="2400" dirty="0">
                <a:solidFill>
                  <a:srgbClr val="FF3300"/>
                </a:solidFill>
                <a:latin typeface="Arial Black" pitchFamily="34" charset="0"/>
              </a:rPr>
              <a:t>    </a:t>
            </a:r>
            <a:r>
              <a:rPr lang="en-US" sz="2800" dirty="0">
                <a:solidFill>
                  <a:schemeClr val="tx1">
                    <a:lumMod val="65000"/>
                  </a:schemeClr>
                </a:solidFill>
                <a:latin typeface="Arial Black" pitchFamily="34" charset="0"/>
              </a:rPr>
              <a:t>1</a:t>
            </a:r>
            <a:r>
              <a:rPr lang="en-US" sz="2800" baseline="30000" dirty="0">
                <a:solidFill>
                  <a:schemeClr val="tx1">
                    <a:lumMod val="65000"/>
                  </a:schemeClr>
                </a:solidFill>
                <a:latin typeface="Arial Black" pitchFamily="34" charset="0"/>
              </a:rPr>
              <a:t>st</a:t>
            </a:r>
            <a:r>
              <a:rPr lang="en-US" sz="2800" dirty="0">
                <a:solidFill>
                  <a:schemeClr val="tx1">
                    <a:lumMod val="65000"/>
                  </a:schemeClr>
                </a:solidFill>
                <a:latin typeface="Arial Black" pitchFamily="34" charset="0"/>
              </a:rPr>
              <a:t>    	    </a:t>
            </a:r>
            <a:r>
              <a:rPr lang="en-US" sz="2800" dirty="0">
                <a:solidFill>
                  <a:schemeClr val="tx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dirty="0">
                <a:solidFill>
                  <a:srgbClr val="068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2</a:t>
            </a:r>
            <a:r>
              <a:rPr lang="en-US" sz="2800" baseline="30000" dirty="0">
                <a:solidFill>
                  <a:srgbClr val="068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nd</a:t>
            </a:r>
            <a:r>
              <a:rPr lang="en-US" sz="2800" dirty="0">
                <a:solidFill>
                  <a:schemeClr val="tx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>
                <a:solidFill>
                  <a:schemeClr val="tx1">
                    <a:lumMod val="65000"/>
                  </a:schemeClr>
                </a:solidFill>
                <a:latin typeface="Arial Black" pitchFamily="34" charset="0"/>
              </a:rPr>
              <a:t>            3</a:t>
            </a:r>
            <a:r>
              <a:rPr lang="en-US" sz="2800" baseline="30000" dirty="0">
                <a:solidFill>
                  <a:schemeClr val="tx1">
                    <a:lumMod val="65000"/>
                  </a:schemeClr>
                </a:solidFill>
                <a:latin typeface="Arial Black" pitchFamily="34" charset="0"/>
              </a:rPr>
              <a:t>rd</a:t>
            </a:r>
            <a:r>
              <a:rPr lang="en-US" sz="2800" dirty="0">
                <a:solidFill>
                  <a:schemeClr val="tx1">
                    <a:lumMod val="65000"/>
                  </a:schemeClr>
                </a:solidFill>
                <a:latin typeface="Arial Black" pitchFamily="34" charset="0"/>
              </a:rPr>
              <a:t>             4</a:t>
            </a:r>
            <a:r>
              <a:rPr lang="en-US" sz="2800" baseline="30000" dirty="0">
                <a:solidFill>
                  <a:schemeClr val="tx1">
                    <a:lumMod val="65000"/>
                  </a:schemeClr>
                </a:solidFill>
                <a:latin typeface="Arial Black" pitchFamily="34" charset="0"/>
              </a:rPr>
              <a:t>th</a:t>
            </a:r>
            <a:r>
              <a:rPr lang="en-US" sz="2800" dirty="0">
                <a:solidFill>
                  <a:schemeClr val="tx1">
                    <a:lumMod val="65000"/>
                  </a:schemeClr>
                </a:solidFill>
                <a:latin typeface="Arial Black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65000"/>
                  </a:schemeClr>
                </a:solidFill>
                <a:latin typeface="Arial Black" pitchFamily="34" charset="0"/>
              </a:rPr>
              <a:t> Pleadings //  </a:t>
            </a:r>
            <a:r>
              <a:rPr lang="en-US" sz="2400" dirty="0">
                <a:solidFill>
                  <a:srgbClr val="068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Discovery</a:t>
            </a:r>
            <a:r>
              <a:rPr lang="en-US" sz="2400" dirty="0">
                <a:solidFill>
                  <a:srgbClr val="969696"/>
                </a:solidFill>
                <a:latin typeface="Arial Black" pitchFamily="34" charset="0"/>
              </a:rPr>
              <a:t> //  Conference //  Jury </a:t>
            </a:r>
          </a:p>
        </p:txBody>
      </p:sp>
      <p:sp>
        <p:nvSpPr>
          <p:cNvPr id="230404" name="AutoShape 4"/>
          <p:cNvSpPr>
            <a:spLocks noChangeArrowheads="1"/>
          </p:cNvSpPr>
          <p:nvPr/>
        </p:nvSpPr>
        <p:spPr bwMode="auto">
          <a:xfrm>
            <a:off x="2827338" y="4127500"/>
            <a:ext cx="1439862" cy="912813"/>
          </a:xfrm>
          <a:custGeom>
            <a:avLst/>
            <a:gdLst>
              <a:gd name="T0" fmla="*/ 1079896 w 21600"/>
              <a:gd name="T1" fmla="*/ 0 h 21600"/>
              <a:gd name="T2" fmla="*/ 0 w 21600"/>
              <a:gd name="T3" fmla="*/ 456407 h 21600"/>
              <a:gd name="T4" fmla="*/ 1079896 w 21600"/>
              <a:gd name="T5" fmla="*/ 912813 h 21600"/>
              <a:gd name="T6" fmla="*/ 1439862 w 21600"/>
              <a:gd name="T7" fmla="*/ 45640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3545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ln/>
        </p:spPr>
        <p:txBody>
          <a:bodyPr/>
          <a:lstStyle/>
          <a:p>
            <a:fld id="{298C1526-7DEC-4BC8-9F95-7336BAAEFECF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Pre-Trial: Discovery</a:t>
            </a:r>
            <a:endParaRPr lang="en-US" dirty="0"/>
          </a:p>
        </p:txBody>
      </p:sp>
      <p:sp>
        <p:nvSpPr>
          <p:cNvPr id="5120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Discovery is the process by which parties obtain information from the opposing party prior to trial.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cap="small" dirty="0">
                <a:solidFill>
                  <a:srgbClr val="068000"/>
                </a:solidFill>
              </a:rPr>
              <a:t>Case 3.2  </a:t>
            </a:r>
            <a:r>
              <a:rPr lang="en-US" b="1" i="1" cap="small" dirty="0">
                <a:solidFill>
                  <a:srgbClr val="068000"/>
                </a:solidFill>
              </a:rPr>
              <a:t>Blankenship v. Collier </a:t>
            </a:r>
            <a:r>
              <a:rPr lang="en-US" b="1" cap="small" dirty="0">
                <a:solidFill>
                  <a:srgbClr val="068000"/>
                </a:solidFill>
              </a:rPr>
              <a:t>(2010). 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275148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ln/>
        </p:spPr>
        <p:txBody>
          <a:bodyPr/>
          <a:lstStyle/>
          <a:p>
            <a:fld id="{F0594149-197F-4A42-9533-2587E3E14AFD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Pre-Trial: Discovery</a:t>
            </a:r>
            <a:endParaRPr lang="en-US" dirty="0"/>
          </a:p>
        </p:txBody>
      </p:sp>
      <p:sp>
        <p:nvSpPr>
          <p:cNvPr id="5325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Discovery Rules.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Depositions: sworn testimony recorded and transcribed by court official (court reporter).</a:t>
            </a:r>
          </a:p>
          <a:p>
            <a:pPr eaLnBrk="1" hangingPunct="1">
              <a:lnSpc>
                <a:spcPct val="90000"/>
              </a:lnSpc>
            </a:pPr>
            <a:endParaRPr lang="en-US" sz="3800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2181732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ln/>
        </p:spPr>
        <p:txBody>
          <a:bodyPr/>
          <a:lstStyle/>
          <a:p>
            <a:fld id="{FC50FEDD-3834-46FF-845E-1946941410FE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Pre-Trial: Discovery</a:t>
            </a:r>
            <a:endParaRPr lang="en-US" dirty="0"/>
          </a:p>
        </p:txBody>
      </p:sp>
      <p:sp>
        <p:nvSpPr>
          <p:cNvPr id="55298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Interrogatories: written questions and answers under oath.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Requests for Admissions: admission is considered a “fact” for trial. </a:t>
            </a:r>
            <a:r>
              <a:rPr lang="en-US" dirty="0" smtClean="0">
                <a:sym typeface="Wingdings"/>
              </a:rPr>
              <a:t>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778685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ln/>
        </p:spPr>
        <p:txBody>
          <a:bodyPr/>
          <a:lstStyle/>
          <a:p>
            <a:fld id="{FC50FEDD-3834-46FF-845E-1946941410FE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Pre-Trial: Discovery</a:t>
            </a:r>
            <a:endParaRPr lang="en-US" dirty="0"/>
          </a:p>
        </p:txBody>
      </p:sp>
      <p:sp>
        <p:nvSpPr>
          <p:cNvPr id="55298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Requests for Documents, Objects, and Entry Upon Land.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Requests for Examination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1153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ln/>
        </p:spPr>
        <p:txBody>
          <a:bodyPr/>
          <a:lstStyle/>
          <a:p>
            <a:fld id="{5B0AF4B9-3F17-451D-9106-D081AD2848B5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Pre-Trial: Discovery</a:t>
            </a:r>
            <a:endParaRPr lang="en-US" dirty="0"/>
          </a:p>
        </p:txBody>
      </p:sp>
      <p:sp>
        <p:nvSpPr>
          <p:cNvPr id="5734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E-Discovery Procedures.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FRCP deals specifically with preservation, retrieval, and production of electronic data.</a:t>
            </a:r>
          </a:p>
          <a:p>
            <a:pPr eaLnBrk="1" hangingPunct="1">
              <a:lnSpc>
                <a:spcPct val="90000"/>
              </a:lnSpc>
            </a:pPr>
            <a:endParaRPr lang="en-US" sz="3800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2844870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ln/>
        </p:spPr>
        <p:txBody>
          <a:bodyPr/>
          <a:lstStyle/>
          <a:p>
            <a:fld id="{F9A236C1-FE45-459C-A88C-535E73AD6102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defRPr/>
            </a:pPr>
            <a:r>
              <a:rPr lang="en-US" dirty="0" smtClean="0">
                <a:cs typeface="Times New Roman" pitchFamily="18" charset="0"/>
              </a:rPr>
              <a:t>Pre-Trial Procedures</a:t>
            </a:r>
            <a:endParaRPr lang="en-US" dirty="0"/>
          </a:p>
        </p:txBody>
      </p:sp>
      <p:sp>
        <p:nvSpPr>
          <p:cNvPr id="7173" name="Text Box 3"/>
          <p:cNvSpPr txBox="1">
            <a:spLocks noChangeArrowheads="1"/>
          </p:cNvSpPr>
          <p:nvPr/>
        </p:nvSpPr>
        <p:spPr bwMode="auto">
          <a:xfrm>
            <a:off x="609600" y="2886075"/>
            <a:ext cx="8210550" cy="8937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75000"/>
              <a:buFont typeface="Marlett" pitchFamily="2" charset="2"/>
              <a:buNone/>
              <a:defRPr/>
            </a:pPr>
            <a:r>
              <a:rPr lang="en-US" sz="2400" dirty="0">
                <a:solidFill>
                  <a:srgbClr val="FF3300"/>
                </a:solidFill>
                <a:latin typeface="Arial Black" pitchFamily="34" charset="0"/>
              </a:rPr>
              <a:t>    </a:t>
            </a:r>
            <a:r>
              <a:rPr lang="en-US" sz="2800" dirty="0">
                <a:solidFill>
                  <a:schemeClr val="tx1">
                    <a:lumMod val="65000"/>
                  </a:schemeClr>
                </a:solidFill>
                <a:latin typeface="Arial Black" pitchFamily="34" charset="0"/>
              </a:rPr>
              <a:t>1</a:t>
            </a:r>
            <a:r>
              <a:rPr lang="en-US" sz="2800" baseline="30000" dirty="0">
                <a:solidFill>
                  <a:schemeClr val="tx1">
                    <a:lumMod val="65000"/>
                  </a:schemeClr>
                </a:solidFill>
                <a:latin typeface="Arial Black" pitchFamily="34" charset="0"/>
              </a:rPr>
              <a:t>st</a:t>
            </a:r>
            <a:r>
              <a:rPr lang="en-US" sz="2800" dirty="0">
                <a:solidFill>
                  <a:schemeClr val="tx1">
                    <a:lumMod val="65000"/>
                  </a:schemeClr>
                </a:solidFill>
                <a:latin typeface="Arial Black" pitchFamily="34" charset="0"/>
              </a:rPr>
              <a:t>    	      2</a:t>
            </a:r>
            <a:r>
              <a:rPr lang="en-US" sz="2800" baseline="30000" dirty="0">
                <a:solidFill>
                  <a:schemeClr val="tx1">
                    <a:lumMod val="65000"/>
                  </a:schemeClr>
                </a:solidFill>
                <a:latin typeface="Arial Black" pitchFamily="34" charset="0"/>
              </a:rPr>
              <a:t>nd</a:t>
            </a:r>
            <a:r>
              <a:rPr lang="en-US" sz="2800" dirty="0">
                <a:solidFill>
                  <a:schemeClr val="tx1">
                    <a:lumMod val="65000"/>
                  </a:schemeClr>
                </a:solidFill>
                <a:latin typeface="Arial Black" pitchFamily="34" charset="0"/>
              </a:rPr>
              <a:t>             </a:t>
            </a:r>
            <a:r>
              <a:rPr lang="en-US" sz="2800" dirty="0">
                <a:solidFill>
                  <a:srgbClr val="068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3</a:t>
            </a:r>
            <a:r>
              <a:rPr lang="en-US" sz="2800" baseline="30000" dirty="0">
                <a:solidFill>
                  <a:srgbClr val="068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rd</a:t>
            </a:r>
            <a:r>
              <a:rPr lang="en-US" sz="2800" dirty="0">
                <a:solidFill>
                  <a:srgbClr val="EAD696"/>
                </a:solidFill>
                <a:latin typeface="Arial Black" pitchFamily="34" charset="0"/>
              </a:rPr>
              <a:t> </a:t>
            </a:r>
            <a:r>
              <a:rPr lang="en-US" sz="2800" dirty="0">
                <a:solidFill>
                  <a:schemeClr val="tx1">
                    <a:lumMod val="65000"/>
                  </a:schemeClr>
                </a:solidFill>
                <a:latin typeface="Arial Black" pitchFamily="34" charset="0"/>
              </a:rPr>
              <a:t>            4</a:t>
            </a:r>
            <a:r>
              <a:rPr lang="en-US" sz="2800" baseline="30000" dirty="0">
                <a:solidFill>
                  <a:schemeClr val="tx1">
                    <a:lumMod val="65000"/>
                  </a:schemeClr>
                </a:solidFill>
                <a:latin typeface="Arial Black" pitchFamily="34" charset="0"/>
              </a:rPr>
              <a:t>th</a:t>
            </a:r>
            <a:r>
              <a:rPr lang="en-US" sz="2800" dirty="0">
                <a:solidFill>
                  <a:schemeClr val="tx1">
                    <a:lumMod val="65000"/>
                  </a:schemeClr>
                </a:solidFill>
                <a:latin typeface="Arial Black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65000"/>
                  </a:schemeClr>
                </a:solidFill>
                <a:latin typeface="Arial Black" pitchFamily="34" charset="0"/>
              </a:rPr>
              <a:t> Pleadings //  Discovery </a:t>
            </a:r>
            <a:r>
              <a:rPr lang="en-US" sz="2400" dirty="0">
                <a:solidFill>
                  <a:srgbClr val="969696"/>
                </a:solidFill>
                <a:latin typeface="Arial Black" pitchFamily="34" charset="0"/>
              </a:rPr>
              <a:t>//  </a:t>
            </a:r>
            <a:r>
              <a:rPr lang="en-US" sz="2400" dirty="0">
                <a:solidFill>
                  <a:srgbClr val="068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Conference</a:t>
            </a:r>
            <a:r>
              <a:rPr lang="en-US" sz="2400" dirty="0">
                <a:solidFill>
                  <a:srgbClr val="969696"/>
                </a:solidFill>
                <a:latin typeface="Arial Black" pitchFamily="34" charset="0"/>
              </a:rPr>
              <a:t> //  Jury </a:t>
            </a:r>
          </a:p>
        </p:txBody>
      </p:sp>
      <p:sp>
        <p:nvSpPr>
          <p:cNvPr id="230404" name="AutoShape 4"/>
          <p:cNvSpPr>
            <a:spLocks noChangeArrowheads="1"/>
          </p:cNvSpPr>
          <p:nvPr/>
        </p:nvSpPr>
        <p:spPr bwMode="auto">
          <a:xfrm>
            <a:off x="5113338" y="4127500"/>
            <a:ext cx="1439862" cy="912813"/>
          </a:xfrm>
          <a:custGeom>
            <a:avLst/>
            <a:gdLst>
              <a:gd name="T0" fmla="*/ 1079896 w 21600"/>
              <a:gd name="T1" fmla="*/ 0 h 21600"/>
              <a:gd name="T2" fmla="*/ 0 w 21600"/>
              <a:gd name="T3" fmla="*/ 456407 h 21600"/>
              <a:gd name="T4" fmla="*/ 1079896 w 21600"/>
              <a:gd name="T5" fmla="*/ 912813 h 21600"/>
              <a:gd name="T6" fmla="*/ 1439862 w 21600"/>
              <a:gd name="T7" fmla="*/ 45640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4069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ln/>
        </p:spPr>
        <p:txBody>
          <a:bodyPr/>
          <a:lstStyle/>
          <a:p>
            <a:fld id="{28DD7618-369C-47DE-8DFC-4FD759BE8E53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Arial"/>
              </a:rPr>
              <a:t>§</a:t>
            </a:r>
            <a:r>
              <a:rPr lang="en-US" dirty="0" smtClean="0"/>
              <a:t> 1:  Procedural </a:t>
            </a:r>
            <a:r>
              <a:rPr lang="en-US" dirty="0"/>
              <a:t>Rules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pPr eaLnBrk="1" hangingPunct="1"/>
            <a:r>
              <a:rPr lang="en-US" sz="4400" dirty="0" smtClean="0"/>
              <a:t>Trials involve “due process” which requires adequate notice and a fair and impartial hearing.</a:t>
            </a:r>
          </a:p>
          <a:p>
            <a:pPr eaLnBrk="1" hangingPunct="1"/>
            <a:r>
              <a:rPr lang="en-US" sz="4400" dirty="0" smtClean="0"/>
              <a:t>For example, all civil trials in federal court are governed by the Federal Rules of</a:t>
            </a:r>
            <a:r>
              <a:rPr lang="en-US" dirty="0" smtClean="0"/>
              <a:t> Civil Procedure.</a:t>
            </a:r>
          </a:p>
        </p:txBody>
      </p:sp>
    </p:spTree>
    <p:extLst>
      <p:ext uri="{BB962C8B-B14F-4D97-AF65-F5344CB8AC3E}">
        <p14:creationId xmlns:p14="http://schemas.microsoft.com/office/powerpoint/2010/main" xmlns="" val="3703546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ln/>
        </p:spPr>
        <p:txBody>
          <a:bodyPr/>
          <a:lstStyle/>
          <a:p>
            <a:fld id="{26C851D2-9B60-4A5B-87B3-04C5B9FB1864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Pretrial Conference</a:t>
            </a:r>
            <a:endParaRPr lang="en-US" dirty="0"/>
          </a:p>
        </p:txBody>
      </p:sp>
      <p:sp>
        <p:nvSpPr>
          <p:cNvPr id="6144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After discovery is completed meet with trial judge.</a:t>
            </a:r>
          </a:p>
          <a:p>
            <a:pPr eaLnBrk="1" hangingPunct="1"/>
            <a:r>
              <a:rPr lang="en-US" dirty="0" smtClean="0"/>
              <a:t>Explore possibility of settlement, or identify issues that are in dispute for jury to consider.</a:t>
            </a:r>
          </a:p>
        </p:txBody>
      </p:sp>
    </p:spTree>
    <p:extLst>
      <p:ext uri="{BB962C8B-B14F-4D97-AF65-F5344CB8AC3E}">
        <p14:creationId xmlns:p14="http://schemas.microsoft.com/office/powerpoint/2010/main" xmlns="" val="3290868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ln/>
        </p:spPr>
        <p:txBody>
          <a:bodyPr/>
          <a:lstStyle/>
          <a:p>
            <a:fld id="{CA592CB3-223C-4269-B2DB-CB0D8A603B75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defRPr/>
            </a:pPr>
            <a:r>
              <a:rPr lang="en-US" dirty="0" smtClean="0">
                <a:cs typeface="Times New Roman" pitchFamily="18" charset="0"/>
              </a:rPr>
              <a:t>Pre-Trial Procedures</a:t>
            </a:r>
            <a:endParaRPr lang="en-US" dirty="0"/>
          </a:p>
        </p:txBody>
      </p:sp>
      <p:sp>
        <p:nvSpPr>
          <p:cNvPr id="7173" name="Text Box 3"/>
          <p:cNvSpPr txBox="1">
            <a:spLocks noChangeArrowheads="1"/>
          </p:cNvSpPr>
          <p:nvPr/>
        </p:nvSpPr>
        <p:spPr bwMode="auto">
          <a:xfrm>
            <a:off x="609600" y="2886075"/>
            <a:ext cx="8210550" cy="8937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75000"/>
              <a:buFont typeface="Marlett" pitchFamily="2" charset="2"/>
              <a:buNone/>
              <a:defRPr/>
            </a:pPr>
            <a:r>
              <a:rPr lang="en-US" sz="2400" dirty="0">
                <a:solidFill>
                  <a:srgbClr val="FF3300"/>
                </a:solidFill>
                <a:latin typeface="Arial Black" pitchFamily="34" charset="0"/>
              </a:rPr>
              <a:t>    </a:t>
            </a:r>
            <a:r>
              <a:rPr lang="en-US" sz="2800" dirty="0">
                <a:solidFill>
                  <a:schemeClr val="tx1">
                    <a:lumMod val="65000"/>
                  </a:schemeClr>
                </a:solidFill>
                <a:latin typeface="Arial Black" pitchFamily="34" charset="0"/>
              </a:rPr>
              <a:t>1</a:t>
            </a:r>
            <a:r>
              <a:rPr lang="en-US" sz="2800" baseline="30000" dirty="0">
                <a:solidFill>
                  <a:schemeClr val="tx1">
                    <a:lumMod val="65000"/>
                  </a:schemeClr>
                </a:solidFill>
                <a:latin typeface="Arial Black" pitchFamily="34" charset="0"/>
              </a:rPr>
              <a:t>st</a:t>
            </a:r>
            <a:r>
              <a:rPr lang="en-US" sz="2800" dirty="0">
                <a:solidFill>
                  <a:schemeClr val="tx1">
                    <a:lumMod val="65000"/>
                  </a:schemeClr>
                </a:solidFill>
                <a:latin typeface="Arial Black" pitchFamily="34" charset="0"/>
              </a:rPr>
              <a:t>    	      2</a:t>
            </a:r>
            <a:r>
              <a:rPr lang="en-US" sz="2800" baseline="30000" dirty="0">
                <a:solidFill>
                  <a:schemeClr val="tx1">
                    <a:lumMod val="65000"/>
                  </a:schemeClr>
                </a:solidFill>
                <a:latin typeface="Arial Black" pitchFamily="34" charset="0"/>
              </a:rPr>
              <a:t>nd</a:t>
            </a:r>
            <a:r>
              <a:rPr lang="en-US" sz="2800" dirty="0">
                <a:solidFill>
                  <a:schemeClr val="tx1">
                    <a:lumMod val="65000"/>
                  </a:schemeClr>
                </a:solidFill>
                <a:latin typeface="Arial Black" pitchFamily="34" charset="0"/>
              </a:rPr>
              <a:t>             3</a:t>
            </a:r>
            <a:r>
              <a:rPr lang="en-US" sz="2800" baseline="30000" dirty="0">
                <a:solidFill>
                  <a:schemeClr val="tx1">
                    <a:lumMod val="65000"/>
                  </a:schemeClr>
                </a:solidFill>
                <a:latin typeface="Arial Black" pitchFamily="34" charset="0"/>
              </a:rPr>
              <a:t>rd</a:t>
            </a:r>
            <a:r>
              <a:rPr lang="en-US" sz="2800" dirty="0">
                <a:solidFill>
                  <a:schemeClr val="tx1">
                    <a:lumMod val="65000"/>
                  </a:schemeClr>
                </a:solidFill>
                <a:latin typeface="Arial Black" pitchFamily="34" charset="0"/>
              </a:rPr>
              <a:t>       </a:t>
            </a:r>
            <a:r>
              <a:rPr lang="en-US" sz="2800" dirty="0">
                <a:solidFill>
                  <a:schemeClr val="tx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    </a:t>
            </a:r>
            <a:r>
              <a:rPr lang="en-US" sz="2800" dirty="0">
                <a:solidFill>
                  <a:srgbClr val="068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4</a:t>
            </a:r>
            <a:r>
              <a:rPr lang="en-US" sz="2800" baseline="30000" dirty="0">
                <a:solidFill>
                  <a:srgbClr val="068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th</a:t>
            </a:r>
            <a:r>
              <a:rPr lang="en-US" sz="2800" dirty="0">
                <a:solidFill>
                  <a:schemeClr val="tx1">
                    <a:lumMod val="65000"/>
                  </a:schemeClr>
                </a:solidFill>
                <a:latin typeface="Arial Black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65000"/>
                  </a:schemeClr>
                </a:solidFill>
                <a:latin typeface="Arial Black" pitchFamily="34" charset="0"/>
              </a:rPr>
              <a:t> Pleadings //  Discovery //  Conference </a:t>
            </a:r>
            <a:r>
              <a:rPr lang="en-US" sz="2400" dirty="0">
                <a:solidFill>
                  <a:srgbClr val="969696"/>
                </a:solidFill>
                <a:latin typeface="Arial Black" pitchFamily="34" charset="0"/>
              </a:rPr>
              <a:t>//  </a:t>
            </a:r>
            <a:r>
              <a:rPr lang="en-US" sz="2400" dirty="0">
                <a:solidFill>
                  <a:srgbClr val="068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Jury </a:t>
            </a:r>
          </a:p>
        </p:txBody>
      </p:sp>
      <p:sp>
        <p:nvSpPr>
          <p:cNvPr id="230404" name="AutoShape 4"/>
          <p:cNvSpPr>
            <a:spLocks noChangeArrowheads="1"/>
          </p:cNvSpPr>
          <p:nvPr/>
        </p:nvSpPr>
        <p:spPr bwMode="auto">
          <a:xfrm>
            <a:off x="7170738" y="4127500"/>
            <a:ext cx="1439862" cy="912813"/>
          </a:xfrm>
          <a:custGeom>
            <a:avLst/>
            <a:gdLst>
              <a:gd name="T0" fmla="*/ 1079896 w 21600"/>
              <a:gd name="T1" fmla="*/ 0 h 21600"/>
              <a:gd name="T2" fmla="*/ 0 w 21600"/>
              <a:gd name="T3" fmla="*/ 456407 h 21600"/>
              <a:gd name="T4" fmla="*/ 1079896 w 21600"/>
              <a:gd name="T5" fmla="*/ 912813 h 21600"/>
              <a:gd name="T6" fmla="*/ 1439862 w 21600"/>
              <a:gd name="T7" fmla="*/ 45640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4040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ln/>
        </p:spPr>
        <p:txBody>
          <a:bodyPr/>
          <a:lstStyle/>
          <a:p>
            <a:fld id="{1BB14EF8-448D-45B2-B6FD-8EC9E21C736E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Jury</a:t>
            </a:r>
            <a:endParaRPr lang="en-US" dirty="0"/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>
          <a:xfrm>
            <a:off x="457200" y="1692275"/>
            <a:ext cx="8229600" cy="4708525"/>
          </a:xfrm>
        </p:spPr>
        <p:txBody>
          <a:bodyPr/>
          <a:lstStyle/>
          <a:p>
            <a:pPr eaLnBrk="1" hangingPunct="1"/>
            <a:r>
              <a:rPr lang="en-US" dirty="0" smtClean="0"/>
              <a:t>Right to Jury Trial is guaranteed by Seventh Amendment to U.S. Constitution. </a:t>
            </a:r>
            <a:r>
              <a:rPr lang="en-US" dirty="0" smtClean="0">
                <a:sym typeface="Wingdings"/>
              </a:rPr>
              <a:t>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707500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ln/>
        </p:spPr>
        <p:txBody>
          <a:bodyPr/>
          <a:lstStyle/>
          <a:p>
            <a:fld id="{1BB14EF8-448D-45B2-B6FD-8EC9E21C736E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Jury</a:t>
            </a:r>
            <a:endParaRPr lang="en-US" dirty="0"/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Jury Selection.</a:t>
            </a:r>
          </a:p>
          <a:p>
            <a:pPr lvl="1" eaLnBrk="1" hangingPunct="1"/>
            <a:r>
              <a:rPr lang="en-US" dirty="0" smtClean="0"/>
              <a:t>Voir Dire.</a:t>
            </a:r>
          </a:p>
          <a:p>
            <a:pPr lvl="1" eaLnBrk="1" hangingPunct="1"/>
            <a:r>
              <a:rPr lang="en-US" dirty="0" smtClean="0"/>
              <a:t>Jurors can be dismissed peremptorily (no reason or </a:t>
            </a:r>
            <a:r>
              <a:rPr lang="en-US" i="1" dirty="0" smtClean="0"/>
              <a:t>for cause </a:t>
            </a:r>
            <a:r>
              <a:rPr lang="en-US" dirty="0" smtClean="0"/>
              <a:t>(bias).</a:t>
            </a:r>
          </a:p>
        </p:txBody>
      </p:sp>
    </p:spTree>
    <p:extLst>
      <p:ext uri="{BB962C8B-B14F-4D97-AF65-F5344CB8AC3E}">
        <p14:creationId xmlns:p14="http://schemas.microsoft.com/office/powerpoint/2010/main" xmlns="" val="3217469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ln/>
        </p:spPr>
        <p:txBody>
          <a:bodyPr/>
          <a:lstStyle/>
          <a:p>
            <a:fld id="{533CC35C-26E8-4D89-B6F9-74CB0695B47E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spc="300" dirty="0" smtClean="0">
                <a:latin typeface="Impact"/>
              </a:rPr>
              <a:t>§ 3: The Trial</a:t>
            </a:r>
            <a:endParaRPr lang="en-US" sz="6000" spc="300" dirty="0"/>
          </a:p>
        </p:txBody>
      </p:sp>
      <p:sp>
        <p:nvSpPr>
          <p:cNvPr id="67586" name="Content Placeholder 5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pPr eaLnBrk="1" hangingPunct="1"/>
            <a:r>
              <a:rPr lang="en-US" dirty="0" smtClean="0"/>
              <a:t>Opening Statements. </a:t>
            </a:r>
          </a:p>
          <a:p>
            <a:pPr eaLnBrk="1" hangingPunct="1"/>
            <a:r>
              <a:rPr lang="en-US" dirty="0" smtClean="0"/>
              <a:t>Rules of Evidence.</a:t>
            </a:r>
          </a:p>
          <a:p>
            <a:pPr lvl="1" eaLnBrk="1" hangingPunct="1"/>
            <a:r>
              <a:rPr lang="en-US" dirty="0" smtClean="0"/>
              <a:t>Judge decides what evidence is admissible for jury’s consideration.</a:t>
            </a:r>
          </a:p>
          <a:p>
            <a:pPr lvl="1" eaLnBrk="1" hangingPunct="1"/>
            <a:r>
              <a:rPr lang="en-US" dirty="0" smtClean="0"/>
              <a:t>Evidence must be relevant to the issues (tends to prove or disprove).</a:t>
            </a:r>
          </a:p>
        </p:txBody>
      </p:sp>
    </p:spTree>
    <p:extLst>
      <p:ext uri="{BB962C8B-B14F-4D97-AF65-F5344CB8AC3E}">
        <p14:creationId xmlns:p14="http://schemas.microsoft.com/office/powerpoint/2010/main" xmlns="" val="3955592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ln/>
        </p:spPr>
        <p:txBody>
          <a:bodyPr/>
          <a:lstStyle/>
          <a:p>
            <a:fld id="{533CC35C-26E8-4D89-B6F9-74CB0695B47E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spc="300" dirty="0" smtClean="0">
                <a:latin typeface="Impact"/>
              </a:rPr>
              <a:t>The Trial</a:t>
            </a:r>
            <a:endParaRPr lang="en-US" sz="6000" spc="300" dirty="0"/>
          </a:p>
        </p:txBody>
      </p:sp>
      <p:sp>
        <p:nvSpPr>
          <p:cNvPr id="67586" name="Content Placeholder 5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pPr eaLnBrk="1" hangingPunct="1"/>
            <a:r>
              <a:rPr lang="en-US" dirty="0" smtClean="0"/>
              <a:t>Examination of Witnesses.</a:t>
            </a:r>
          </a:p>
          <a:p>
            <a:pPr lvl="1" eaLnBrk="1" hangingPunct="1"/>
            <a:r>
              <a:rPr lang="en-US" dirty="0" smtClean="0"/>
              <a:t>Expert Witnesses.  Provide specialized knowledge and opinions that help jurors decide issues.</a:t>
            </a:r>
          </a:p>
          <a:p>
            <a:pPr lvl="1" eaLnBrk="1" hangingPunct="1"/>
            <a:r>
              <a:rPr lang="en-US" b="1" cap="small" dirty="0" smtClean="0">
                <a:solidFill>
                  <a:srgbClr val="068000"/>
                </a:solidFill>
              </a:rPr>
              <a:t>Case 3.3   </a:t>
            </a:r>
            <a:r>
              <a:rPr lang="en-US" b="1" i="1" cap="small" dirty="0" smtClean="0">
                <a:solidFill>
                  <a:srgbClr val="068000"/>
                </a:solidFill>
              </a:rPr>
              <a:t>Downey v. Bob’s Discount Furniture Holdings, Inc. </a:t>
            </a:r>
            <a:r>
              <a:rPr lang="en-US" b="1" cap="small" dirty="0" smtClean="0">
                <a:solidFill>
                  <a:srgbClr val="068000"/>
                </a:solidFill>
              </a:rPr>
              <a:t>(2011).</a:t>
            </a:r>
          </a:p>
        </p:txBody>
      </p:sp>
    </p:spTree>
    <p:extLst>
      <p:ext uri="{BB962C8B-B14F-4D97-AF65-F5344CB8AC3E}">
        <p14:creationId xmlns:p14="http://schemas.microsoft.com/office/powerpoint/2010/main" xmlns="" val="3910654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ln/>
        </p:spPr>
        <p:txBody>
          <a:bodyPr/>
          <a:lstStyle/>
          <a:p>
            <a:fld id="{533CC35C-26E8-4D89-B6F9-74CB0695B47E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spc="300" dirty="0" smtClean="0">
                <a:latin typeface="Impact"/>
              </a:rPr>
              <a:t>The Trial</a:t>
            </a:r>
            <a:endParaRPr lang="en-US" sz="6000" spc="300" dirty="0"/>
          </a:p>
        </p:txBody>
      </p:sp>
      <p:sp>
        <p:nvSpPr>
          <p:cNvPr id="67586" name="Content Placeholder 5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dirty="0" smtClean="0"/>
              <a:t>Motion for Directed Verdict.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 smtClean="0"/>
              <a:t>At conclusion of plaintiffs’ case. 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 smtClean="0"/>
              <a:t>Court looks at evidence in most favorable light to defendant.</a:t>
            </a:r>
          </a:p>
          <a:p>
            <a:pPr eaLnBrk="1" hangingPunct="1">
              <a:spcBef>
                <a:spcPts val="600"/>
              </a:spcBef>
            </a:pPr>
            <a:r>
              <a:rPr lang="en-US" dirty="0" smtClean="0"/>
              <a:t>Defendant’s Evidence.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 smtClean="0"/>
              <a:t>Plaintiff can ‘rebut’ the evidence, and defense can state ‘rejoinders.</a:t>
            </a:r>
            <a:r>
              <a:rPr lang="en-US" i="1" dirty="0" smtClean="0"/>
              <a:t>’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4942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ln/>
        </p:spPr>
        <p:txBody>
          <a:bodyPr/>
          <a:lstStyle/>
          <a:p>
            <a:fld id="{533CC35C-26E8-4D89-B6F9-74CB0695B47E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spc="300" dirty="0" smtClean="0">
                <a:latin typeface="Impact"/>
              </a:rPr>
              <a:t>The Trial</a:t>
            </a:r>
            <a:endParaRPr lang="en-US" sz="6000" spc="300" dirty="0"/>
          </a:p>
        </p:txBody>
      </p:sp>
      <p:sp>
        <p:nvSpPr>
          <p:cNvPr id="67586" name="Content Placeholder 5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dirty="0" smtClean="0"/>
              <a:t>Closing Arguments, Jury Instructions, and Verdict.</a:t>
            </a:r>
            <a:endParaRPr lang="en-US" i="1" dirty="0"/>
          </a:p>
          <a:p>
            <a:pPr lvl="1" eaLnBrk="1" hangingPunct="1"/>
            <a:r>
              <a:rPr lang="en-US" sz="3600" dirty="0"/>
              <a:t>After both sides present their cases, the attorneys make their </a:t>
            </a:r>
            <a:r>
              <a:rPr lang="en-US" sz="3600" u="sng" dirty="0"/>
              <a:t>closing </a:t>
            </a:r>
            <a:r>
              <a:rPr lang="en-US" sz="3600" u="sng" dirty="0" smtClean="0"/>
              <a:t>statements</a:t>
            </a:r>
            <a:r>
              <a:rPr lang="en-US" sz="3600" dirty="0" smtClean="0"/>
              <a:t>.  Each </a:t>
            </a:r>
            <a:r>
              <a:rPr lang="en-US" sz="3600" dirty="0"/>
              <a:t>attorney summarizes the facts and evidence and tells her client’s story in the most compelling way </a:t>
            </a:r>
            <a:r>
              <a:rPr lang="en-US" sz="3600" dirty="0" smtClean="0"/>
              <a:t>possible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770705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ln/>
        </p:spPr>
        <p:txBody>
          <a:bodyPr/>
          <a:lstStyle/>
          <a:p>
            <a:fld id="{533CC35C-26E8-4D89-B6F9-74CB0695B47E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spc="300" dirty="0" smtClean="0">
                <a:latin typeface="Impact"/>
              </a:rPr>
              <a:t>The Trial</a:t>
            </a:r>
            <a:endParaRPr lang="en-US" sz="6000" spc="300" dirty="0"/>
          </a:p>
        </p:txBody>
      </p:sp>
      <p:sp>
        <p:nvSpPr>
          <p:cNvPr id="67586" name="Content Placeholder 5"/>
          <p:cNvSpPr>
            <a:spLocks noGrp="1"/>
          </p:cNvSpPr>
          <p:nvPr>
            <p:ph idx="1"/>
          </p:nvPr>
        </p:nvSpPr>
        <p:spPr>
          <a:xfrm>
            <a:off x="457200" y="1692275"/>
            <a:ext cx="8229600" cy="4708525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dirty="0" smtClean="0"/>
              <a:t>Closing Arguments, Jury Instructions, and Verdict.</a:t>
            </a:r>
          </a:p>
          <a:p>
            <a:pPr lvl="1" eaLnBrk="1" hangingPunct="1"/>
            <a:r>
              <a:rPr lang="en-US" dirty="0"/>
              <a:t>Jury Instructions: </a:t>
            </a:r>
            <a:endParaRPr lang="en-US" dirty="0" smtClean="0"/>
          </a:p>
          <a:p>
            <a:pPr lvl="2" eaLnBrk="1" hangingPunct="1"/>
            <a:r>
              <a:rPr lang="en-US" sz="3200" dirty="0" smtClean="0"/>
              <a:t>After </a:t>
            </a:r>
            <a:r>
              <a:rPr lang="en-US" sz="3200" dirty="0"/>
              <a:t>closing arguments, the judge instructs the jury on the law of the case</a:t>
            </a:r>
            <a:r>
              <a:rPr lang="en-US" sz="3200" dirty="0" smtClean="0"/>
              <a:t>. </a:t>
            </a:r>
            <a:r>
              <a:rPr lang="en-US" sz="3200" dirty="0" smtClean="0">
                <a:sym typeface="Wingdings"/>
              </a:rPr>
              <a:t>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349353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ln/>
        </p:spPr>
        <p:txBody>
          <a:bodyPr/>
          <a:lstStyle/>
          <a:p>
            <a:fld id="{533CC35C-26E8-4D89-B6F9-74CB0695B47E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spc="300" dirty="0" smtClean="0">
                <a:latin typeface="Impact"/>
              </a:rPr>
              <a:t>The Trial</a:t>
            </a:r>
            <a:endParaRPr lang="en-US" sz="6000" spc="300" dirty="0"/>
          </a:p>
        </p:txBody>
      </p:sp>
      <p:sp>
        <p:nvSpPr>
          <p:cNvPr id="67586" name="Content Placeholder 5"/>
          <p:cNvSpPr>
            <a:spLocks noGrp="1"/>
          </p:cNvSpPr>
          <p:nvPr>
            <p:ph idx="1"/>
          </p:nvPr>
        </p:nvSpPr>
        <p:spPr>
          <a:xfrm>
            <a:off x="457200" y="1692275"/>
            <a:ext cx="8305800" cy="4708525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dirty="0" smtClean="0"/>
              <a:t>Closing Arguments, Jury Instructions, and Verdict.</a:t>
            </a:r>
          </a:p>
          <a:p>
            <a:pPr lvl="1" eaLnBrk="1" hangingPunct="1"/>
            <a:r>
              <a:rPr lang="en-US" dirty="0"/>
              <a:t>Jury Instructions: </a:t>
            </a:r>
            <a:endParaRPr lang="en-US" dirty="0" smtClean="0"/>
          </a:p>
          <a:p>
            <a:pPr lvl="2" eaLnBrk="1" hangingPunct="1"/>
            <a:r>
              <a:rPr lang="en-US" sz="3200" u="sng" dirty="0" smtClean="0"/>
              <a:t>Criminal</a:t>
            </a:r>
            <a:r>
              <a:rPr lang="en-US" sz="3200" dirty="0" smtClean="0"/>
              <a:t> </a:t>
            </a:r>
            <a:r>
              <a:rPr lang="en-US" sz="3200" dirty="0"/>
              <a:t>cases--burden of proof is “beyond a reasonable doubt” and the verdict (for guilty or acquittal) must be unanimous.  If not, mistrial/hung jury. </a:t>
            </a:r>
          </a:p>
        </p:txBody>
      </p:sp>
    </p:spTree>
    <p:extLst>
      <p:ext uri="{BB962C8B-B14F-4D97-AF65-F5344CB8AC3E}">
        <p14:creationId xmlns:p14="http://schemas.microsoft.com/office/powerpoint/2010/main" xmlns="" val="1892704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ln/>
        </p:spPr>
        <p:txBody>
          <a:bodyPr/>
          <a:lstStyle/>
          <a:p>
            <a:fld id="{23A888A5-0467-4669-8AD4-C2567CC44BF9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Procedural Rules</a:t>
            </a:r>
            <a:endParaRPr lang="en-US" dirty="0"/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Stages of Litigation.</a:t>
            </a:r>
          </a:p>
          <a:p>
            <a:pPr lvl="1" eaLnBrk="1" hangingPunct="1"/>
            <a:r>
              <a:rPr lang="en-US" dirty="0" smtClean="0"/>
              <a:t>Pretrial.</a:t>
            </a:r>
          </a:p>
          <a:p>
            <a:pPr lvl="1" eaLnBrk="1" hangingPunct="1"/>
            <a:r>
              <a:rPr lang="en-US" dirty="0" smtClean="0"/>
              <a:t>Trial.</a:t>
            </a:r>
          </a:p>
          <a:p>
            <a:pPr lvl="1" eaLnBrk="1" hangingPunct="1"/>
            <a:r>
              <a:rPr lang="en-US" dirty="0" smtClean="0"/>
              <a:t>Posttrial.</a:t>
            </a:r>
            <a:r>
              <a:rPr lang="en-US" dirty="0" smtClean="0">
                <a:sym typeface="Wingdings"/>
              </a:rPr>
              <a:t>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060162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ln/>
        </p:spPr>
        <p:txBody>
          <a:bodyPr/>
          <a:lstStyle/>
          <a:p>
            <a:fld id="{533CC35C-26E8-4D89-B6F9-74CB0695B47E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spc="300" dirty="0" smtClean="0">
                <a:latin typeface="Impact"/>
              </a:rPr>
              <a:t>The Trial</a:t>
            </a:r>
            <a:endParaRPr lang="en-US" sz="6000" spc="300" dirty="0"/>
          </a:p>
        </p:txBody>
      </p:sp>
      <p:sp>
        <p:nvSpPr>
          <p:cNvPr id="67586" name="Content Placeholder 5"/>
          <p:cNvSpPr>
            <a:spLocks noGrp="1"/>
          </p:cNvSpPr>
          <p:nvPr>
            <p:ph idx="1"/>
          </p:nvPr>
        </p:nvSpPr>
        <p:spPr>
          <a:xfrm>
            <a:off x="457200" y="1692275"/>
            <a:ext cx="8305800" cy="4708525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dirty="0" smtClean="0"/>
              <a:t>Closing Arguments, Jury Instructions, and Verdict.</a:t>
            </a:r>
          </a:p>
          <a:p>
            <a:pPr lvl="1" eaLnBrk="1" hangingPunct="1"/>
            <a:r>
              <a:rPr lang="en-US" dirty="0"/>
              <a:t>Jury Instructions: </a:t>
            </a:r>
            <a:endParaRPr lang="en-US" dirty="0" smtClean="0"/>
          </a:p>
          <a:p>
            <a:pPr lvl="2" eaLnBrk="1" hangingPunct="1"/>
            <a:r>
              <a:rPr lang="en-US" sz="3200" u="sng" dirty="0"/>
              <a:t>Civil</a:t>
            </a:r>
            <a:r>
              <a:rPr lang="en-US" sz="3200" dirty="0"/>
              <a:t> Cases—generally, burden of proof is by “preponderance” of the evidence and a majority of jurors must agree on verdict. If not, then mistrial/ hung jury.</a:t>
            </a:r>
          </a:p>
        </p:txBody>
      </p:sp>
    </p:spTree>
    <p:extLst>
      <p:ext uri="{BB962C8B-B14F-4D97-AF65-F5344CB8AC3E}">
        <p14:creationId xmlns:p14="http://schemas.microsoft.com/office/powerpoint/2010/main" xmlns="" val="1015025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ln/>
        </p:spPr>
        <p:txBody>
          <a:bodyPr/>
          <a:lstStyle/>
          <a:p>
            <a:fld id="{533CC35C-26E8-4D89-B6F9-74CB0695B47E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spc="300" dirty="0" smtClean="0">
                <a:latin typeface="Impact"/>
              </a:rPr>
              <a:t>The Trial</a:t>
            </a:r>
            <a:endParaRPr lang="en-US" sz="6000" spc="300" dirty="0"/>
          </a:p>
        </p:txBody>
      </p:sp>
      <p:sp>
        <p:nvSpPr>
          <p:cNvPr id="67586" name="Content Placeholder 5"/>
          <p:cNvSpPr>
            <a:spLocks noGrp="1"/>
          </p:cNvSpPr>
          <p:nvPr>
            <p:ph idx="1"/>
          </p:nvPr>
        </p:nvSpPr>
        <p:spPr>
          <a:xfrm>
            <a:off x="457200" y="1692275"/>
            <a:ext cx="8305800" cy="4708525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dirty="0" smtClean="0"/>
              <a:t>Closing Arguments, Jury Instructions, and Verdict.</a:t>
            </a:r>
          </a:p>
          <a:p>
            <a:pPr lvl="1" eaLnBrk="1" hangingPunct="1"/>
            <a:r>
              <a:rPr lang="en-US" dirty="0"/>
              <a:t>Verdict:</a:t>
            </a:r>
          </a:p>
          <a:p>
            <a:pPr lvl="2" eaLnBrk="1" hangingPunct="1"/>
            <a:r>
              <a:rPr lang="en-US" dirty="0"/>
              <a:t>The verdict specifies the jury’s findings and liability.</a:t>
            </a:r>
          </a:p>
          <a:p>
            <a:pPr lvl="2" eaLnBrk="1" hangingPunct="1"/>
            <a:r>
              <a:rPr lang="en-US" dirty="0"/>
              <a:t>Jury can award money damages in a civil case, or </a:t>
            </a:r>
            <a:r>
              <a:rPr lang="en-US" dirty="0" smtClean="0"/>
              <a:t>prison in criminal case.</a:t>
            </a:r>
            <a:endParaRPr lang="en-US" dirty="0"/>
          </a:p>
          <a:p>
            <a:pPr lvl="2" eaLnBrk="1" hangingPunct="1"/>
            <a:r>
              <a:rPr lang="en-US" dirty="0"/>
              <a:t>Jury is dismissed after verdict.</a:t>
            </a:r>
          </a:p>
        </p:txBody>
      </p:sp>
    </p:spTree>
    <p:extLst>
      <p:ext uri="{BB962C8B-B14F-4D97-AF65-F5344CB8AC3E}">
        <p14:creationId xmlns:p14="http://schemas.microsoft.com/office/powerpoint/2010/main" xmlns="" val="1340695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Arial" pitchFamily="34" charset="0"/>
              </a:rPr>
              <a:t>§ 4:  Posttrial Motions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2275"/>
            <a:ext cx="8382000" cy="4708525"/>
          </a:xfrm>
        </p:spPr>
        <p:txBody>
          <a:bodyPr/>
          <a:lstStyle/>
          <a:p>
            <a:r>
              <a:rPr lang="en-US" dirty="0" smtClean="0"/>
              <a:t>After jury reaches a verdict, either party can make a posttrial motion.</a:t>
            </a:r>
          </a:p>
          <a:p>
            <a:pPr lvl="1"/>
            <a:r>
              <a:rPr lang="en-US" dirty="0" smtClean="0"/>
              <a:t>Motion for </a:t>
            </a:r>
            <a:r>
              <a:rPr lang="en-US" u="sng" dirty="0" smtClean="0"/>
              <a:t>New Trial</a:t>
            </a:r>
            <a:r>
              <a:rPr lang="en-US" dirty="0" smtClean="0"/>
              <a:t>: after looking at all the evidence, judge will grant the motion IF the jury was in error. </a:t>
            </a:r>
            <a:r>
              <a:rPr lang="en-US" dirty="0" smtClean="0">
                <a:sym typeface="Wingdings"/>
              </a:rPr>
              <a:t>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1922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Arial" pitchFamily="34" charset="0"/>
              </a:rPr>
              <a:t>Posttrial Motions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2275"/>
            <a:ext cx="8382000" cy="4708525"/>
          </a:xfrm>
        </p:spPr>
        <p:txBody>
          <a:bodyPr/>
          <a:lstStyle/>
          <a:p>
            <a:r>
              <a:rPr lang="en-US" dirty="0" smtClean="0"/>
              <a:t>After jury reaches a verdict, either party can make a posttrial motion.</a:t>
            </a:r>
          </a:p>
          <a:p>
            <a:pPr lvl="1"/>
            <a:r>
              <a:rPr lang="en-US" dirty="0" smtClean="0"/>
              <a:t>Motion for </a:t>
            </a:r>
            <a:r>
              <a:rPr lang="en-US" u="sng" dirty="0" smtClean="0"/>
              <a:t>J.N.O.V</a:t>
            </a:r>
            <a:r>
              <a:rPr lang="en-US" dirty="0" smtClean="0"/>
              <a:t>. :  granted only if the jury’s verdict was unreasonable and erroneous.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5758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ln/>
        </p:spPr>
        <p:txBody>
          <a:bodyPr/>
          <a:lstStyle/>
          <a:p>
            <a:fld id="{BD85CFC9-F53F-4F75-BDCC-0E29C5046B58}" type="slidenum">
              <a:rPr lang="en-US"/>
              <a:pPr/>
              <a:t>44</a:t>
            </a:fld>
            <a:endParaRPr lang="en-US" dirty="0"/>
          </a:p>
        </p:txBody>
      </p:sp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Impact"/>
                <a:cs typeface="Times New Roman" pitchFamily="18" charset="0"/>
              </a:rPr>
              <a:t>§ 5:  </a:t>
            </a:r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dirty="0">
                <a:cs typeface="Times New Roman" pitchFamily="18" charset="0"/>
              </a:rPr>
              <a:t>Appeal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 party may appeal the jury’s verdict or any legal issue, motion or court ruling during the trial.</a:t>
            </a:r>
          </a:p>
          <a:p>
            <a:pPr lvl="1" eaLnBrk="1" hangingPunct="1"/>
            <a:r>
              <a:rPr lang="en-US" dirty="0"/>
              <a:t>Appellants must have legitimate grounds for appeal (usually legal error)</a:t>
            </a:r>
            <a:r>
              <a:rPr lang="en-US" dirty="0" smtClean="0"/>
              <a:t>.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5405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ln/>
        </p:spPr>
        <p:txBody>
          <a:bodyPr/>
          <a:lstStyle/>
          <a:p>
            <a:fld id="{BD85CFC9-F53F-4F75-BDCC-0E29C5046B58}" type="slidenum">
              <a:rPr lang="en-US"/>
              <a:pPr/>
              <a:t>45</a:t>
            </a:fld>
            <a:endParaRPr lang="en-US" dirty="0"/>
          </a:p>
        </p:txBody>
      </p:sp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dirty="0">
                <a:cs typeface="Times New Roman" pitchFamily="18" charset="0"/>
              </a:rPr>
              <a:t>Appeal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Filing the Appeal.</a:t>
            </a:r>
          </a:p>
          <a:p>
            <a:pPr lvl="1"/>
            <a:r>
              <a:rPr lang="en-US" dirty="0" smtClean="0"/>
              <a:t>The Appellant files </a:t>
            </a:r>
            <a:r>
              <a:rPr lang="en-US" dirty="0"/>
              <a:t>a </a:t>
            </a:r>
            <a:r>
              <a:rPr lang="en-US" u="sng" dirty="0"/>
              <a:t>brief</a:t>
            </a:r>
            <a:r>
              <a:rPr lang="en-US" dirty="0"/>
              <a:t>  that contains a short statement of the facts, issues, rulings by the trial court, grounds to reverse the judgment, applicable law and arguments on Appellant’s behalf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909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ln/>
        </p:spPr>
        <p:txBody>
          <a:bodyPr/>
          <a:lstStyle/>
          <a:p>
            <a:fld id="{BD85CFC9-F53F-4F75-BDCC-0E29C5046B58}" type="slidenum">
              <a:rPr lang="en-US"/>
              <a:pPr/>
              <a:t>46</a:t>
            </a:fld>
            <a:endParaRPr lang="en-US" dirty="0"/>
          </a:p>
        </p:txBody>
      </p:sp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dirty="0">
                <a:cs typeface="Times New Roman" pitchFamily="18" charset="0"/>
              </a:rPr>
              <a:t>Appeal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Appellate Review. </a:t>
            </a:r>
          </a:p>
          <a:p>
            <a:pPr lvl="1" eaLnBrk="1" hangingPunct="1"/>
            <a:r>
              <a:rPr lang="en-US" dirty="0"/>
              <a:t>Appeals court can affirm (agree with) or reverse (disagree with) the lower court’s decision</a:t>
            </a:r>
            <a:r>
              <a:rPr lang="en-US" dirty="0" smtClean="0"/>
              <a:t>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2092056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ln/>
        </p:spPr>
        <p:txBody>
          <a:bodyPr/>
          <a:lstStyle/>
          <a:p>
            <a:fld id="{05721C8E-BC0F-417A-BAC1-21180A269EFA}" type="slidenum">
              <a:rPr lang="en-US"/>
              <a:pPr/>
              <a:t>47</a:t>
            </a:fld>
            <a:endParaRPr lang="en-US" dirty="0"/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Impact"/>
              </a:rPr>
              <a:t>§ 6: </a:t>
            </a:r>
            <a:r>
              <a:rPr lang="en-US" dirty="0" smtClean="0"/>
              <a:t>Enforcing </a:t>
            </a:r>
            <a:r>
              <a:rPr lang="en-US" dirty="0"/>
              <a:t>the Judgment</a:t>
            </a:r>
          </a:p>
        </p:txBody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Requesting Court Assistance in Collecting the Judgment.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Writ of Execution: directs sheriff to seize defendant’s non-exempt property and sell them to pay for judgment. </a:t>
            </a:r>
            <a:r>
              <a:rPr lang="en-US" dirty="0" smtClean="0">
                <a:sym typeface="Wingdings"/>
              </a:rPr>
              <a:t>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8896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ln/>
        </p:spPr>
        <p:txBody>
          <a:bodyPr/>
          <a:lstStyle/>
          <a:p>
            <a:fld id="{05721C8E-BC0F-417A-BAC1-21180A269EFA}" type="slidenum">
              <a:rPr lang="en-US"/>
              <a:pPr/>
              <a:t>48</a:t>
            </a:fld>
            <a:endParaRPr lang="en-US" dirty="0"/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Enforcing </a:t>
            </a:r>
            <a:r>
              <a:rPr lang="en-US" dirty="0"/>
              <a:t>the Judgment</a:t>
            </a:r>
          </a:p>
        </p:txBody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Availability of Assets.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U</a:t>
            </a:r>
            <a:r>
              <a:rPr lang="en-US" dirty="0" smtClean="0"/>
              <a:t>sually a plaintiff looks to see if the defendant has sufficient assets </a:t>
            </a:r>
            <a:r>
              <a:rPr lang="en-US" u="sng" dirty="0" smtClean="0"/>
              <a:t>before</a:t>
            </a:r>
            <a:r>
              <a:rPr lang="en-US" dirty="0" smtClean="0"/>
              <a:t> the suit is filed.</a:t>
            </a:r>
          </a:p>
        </p:txBody>
      </p:sp>
    </p:spTree>
    <p:extLst>
      <p:ext uri="{BB962C8B-B14F-4D97-AF65-F5344CB8AC3E}">
        <p14:creationId xmlns:p14="http://schemas.microsoft.com/office/powerpoint/2010/main" xmlns="" val="3058153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ln/>
        </p:spPr>
        <p:txBody>
          <a:bodyPr/>
          <a:lstStyle/>
          <a:p>
            <a:fld id="{CABFD4E0-8058-4258-A35B-3EDF3DF8DF04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Stages in a Typical Lawsuit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6088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ln/>
        </p:spPr>
        <p:txBody>
          <a:bodyPr/>
          <a:lstStyle/>
          <a:p>
            <a:fld id="{EABAECA9-78BB-418C-88A1-EA8DF3294903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>
                <a:cs typeface="Times New Roman" pitchFamily="18" charset="0"/>
              </a:rPr>
              <a:t>Procedural Rules</a:t>
            </a:r>
            <a:endParaRPr lang="en-US" dirty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Consulting an Attorney.</a:t>
            </a:r>
          </a:p>
          <a:p>
            <a:pPr lvl="1" eaLnBrk="1" hangingPunct="1"/>
            <a:r>
              <a:rPr lang="en-US" dirty="0" smtClean="0"/>
              <a:t>Generally, the first step. </a:t>
            </a:r>
          </a:p>
          <a:p>
            <a:pPr lvl="1" eaLnBrk="1" hangingPunct="1"/>
            <a:r>
              <a:rPr lang="en-US" dirty="0" smtClean="0"/>
              <a:t>Types of Attorneys’ Fees (hourly vs. contingent fee).</a:t>
            </a:r>
          </a:p>
          <a:p>
            <a:pPr lvl="1" eaLnBrk="1" hangingPunct="1"/>
            <a:r>
              <a:rPr lang="en-US" dirty="0" smtClean="0"/>
              <a:t>Settlement Considerations.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197611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ln/>
        </p:spPr>
        <p:txBody>
          <a:bodyPr/>
          <a:lstStyle/>
          <a:p>
            <a:fld id="{9AA10192-A134-4DA1-A6CA-88D53E299F0B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Impact"/>
                <a:cs typeface="Times New Roman" pitchFamily="18" charset="0"/>
              </a:rPr>
              <a:t>§ 2:  </a:t>
            </a:r>
            <a:r>
              <a:rPr lang="en-US" dirty="0" smtClean="0">
                <a:cs typeface="Times New Roman" pitchFamily="18" charset="0"/>
              </a:rPr>
              <a:t>Pre-Trial Procedures</a:t>
            </a:r>
            <a:endParaRPr lang="en-US" sz="4000" dirty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Pleadings.</a:t>
            </a:r>
          </a:p>
          <a:p>
            <a:pPr eaLnBrk="1" hangingPunct="1"/>
            <a:r>
              <a:rPr lang="en-US" dirty="0" smtClean="0"/>
              <a:t>Discovery.</a:t>
            </a:r>
          </a:p>
          <a:p>
            <a:pPr eaLnBrk="1" hangingPunct="1"/>
            <a:r>
              <a:rPr lang="en-US" dirty="0" smtClean="0"/>
              <a:t>Conference</a:t>
            </a:r>
          </a:p>
          <a:p>
            <a:pPr eaLnBrk="1" hangingPunct="1"/>
            <a:r>
              <a:rPr lang="en-US" dirty="0" smtClean="0"/>
              <a:t>Jury Selection.</a:t>
            </a:r>
          </a:p>
        </p:txBody>
      </p:sp>
    </p:spTree>
    <p:extLst>
      <p:ext uri="{BB962C8B-B14F-4D97-AF65-F5344CB8AC3E}">
        <p14:creationId xmlns:p14="http://schemas.microsoft.com/office/powerpoint/2010/main" xmlns="" val="3703582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ln/>
        </p:spPr>
        <p:txBody>
          <a:bodyPr/>
          <a:lstStyle/>
          <a:p>
            <a:fld id="{3CB22A35-4143-4D13-86D5-CBA9B05D2120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defRPr/>
            </a:pPr>
            <a:r>
              <a:rPr lang="en-US" dirty="0" smtClean="0">
                <a:cs typeface="Times New Roman" pitchFamily="18" charset="0"/>
              </a:rPr>
              <a:t>Pre-Trial Procedures</a:t>
            </a:r>
            <a:endParaRPr lang="en-US" dirty="0"/>
          </a:p>
        </p:txBody>
      </p:sp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609600" y="2886075"/>
            <a:ext cx="8210550" cy="8937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75000"/>
              <a:buFont typeface="Marlett" pitchFamily="2" charset="2"/>
              <a:buNone/>
            </a:pPr>
            <a:r>
              <a:rPr lang="en-US" sz="2400" dirty="0">
                <a:solidFill>
                  <a:srgbClr val="FF3300"/>
                </a:solidFill>
                <a:latin typeface="Arial Black" pitchFamily="34" charset="0"/>
              </a:rPr>
              <a:t>   </a:t>
            </a:r>
            <a:r>
              <a:rPr lang="en-US" sz="2800" dirty="0">
                <a:solidFill>
                  <a:srgbClr val="068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1</a:t>
            </a:r>
            <a:r>
              <a:rPr lang="en-US" sz="2800" baseline="30000" dirty="0">
                <a:solidFill>
                  <a:srgbClr val="068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st</a:t>
            </a:r>
            <a:r>
              <a:rPr lang="en-US" sz="2800" dirty="0">
                <a:solidFill>
                  <a:srgbClr val="068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>
                <a:solidFill>
                  <a:srgbClr val="EAD696"/>
                </a:solidFill>
                <a:latin typeface="Arial Black" pitchFamily="34" charset="0"/>
              </a:rPr>
              <a:t> </a:t>
            </a:r>
            <a:r>
              <a:rPr lang="en-US" sz="2800" dirty="0">
                <a:latin typeface="Arial Black" pitchFamily="34" charset="0"/>
              </a:rPr>
              <a:t>  	      </a:t>
            </a:r>
            <a:r>
              <a:rPr lang="en-US" sz="2800" dirty="0">
                <a:solidFill>
                  <a:srgbClr val="969696"/>
                </a:solidFill>
                <a:latin typeface="Arial Black" pitchFamily="34" charset="0"/>
              </a:rPr>
              <a:t>2</a:t>
            </a:r>
            <a:r>
              <a:rPr lang="en-US" sz="2800" baseline="30000" dirty="0">
                <a:solidFill>
                  <a:srgbClr val="969696"/>
                </a:solidFill>
                <a:latin typeface="Arial Black" pitchFamily="34" charset="0"/>
              </a:rPr>
              <a:t>nd</a:t>
            </a:r>
            <a:r>
              <a:rPr lang="en-US" sz="2800" dirty="0">
                <a:solidFill>
                  <a:srgbClr val="969696"/>
                </a:solidFill>
                <a:latin typeface="Arial Black" pitchFamily="34" charset="0"/>
              </a:rPr>
              <a:t>             3</a:t>
            </a:r>
            <a:r>
              <a:rPr lang="en-US" sz="2800" baseline="30000" dirty="0">
                <a:solidFill>
                  <a:srgbClr val="969696"/>
                </a:solidFill>
                <a:latin typeface="Arial Black" pitchFamily="34" charset="0"/>
              </a:rPr>
              <a:t>rd</a:t>
            </a:r>
            <a:r>
              <a:rPr lang="en-US" sz="2800" dirty="0">
                <a:solidFill>
                  <a:srgbClr val="969696"/>
                </a:solidFill>
                <a:latin typeface="Arial Black" pitchFamily="34" charset="0"/>
              </a:rPr>
              <a:t>             4</a:t>
            </a:r>
            <a:r>
              <a:rPr lang="en-US" sz="2800" baseline="30000" dirty="0">
                <a:solidFill>
                  <a:srgbClr val="969696"/>
                </a:solidFill>
                <a:latin typeface="Arial Black" pitchFamily="34" charset="0"/>
              </a:rPr>
              <a:t>th</a:t>
            </a:r>
            <a:r>
              <a:rPr lang="en-US" sz="2800" dirty="0">
                <a:solidFill>
                  <a:srgbClr val="969696"/>
                </a:solidFill>
                <a:latin typeface="Arial Black" pitchFamily="34" charset="0"/>
              </a:rPr>
              <a:t> </a:t>
            </a:r>
            <a:r>
              <a:rPr lang="en-US" sz="2400" dirty="0">
                <a:latin typeface="Arial Black" pitchFamily="34" charset="0"/>
              </a:rPr>
              <a:t> </a:t>
            </a:r>
            <a:r>
              <a:rPr lang="en-US" sz="2400" dirty="0">
                <a:solidFill>
                  <a:srgbClr val="068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Pleadings //</a:t>
            </a:r>
            <a:r>
              <a:rPr lang="en-US" sz="2400" dirty="0">
                <a:solidFill>
                  <a:srgbClr val="068000"/>
                </a:solidFill>
                <a:latin typeface="Arial Black" pitchFamily="34" charset="0"/>
              </a:rPr>
              <a:t>  </a:t>
            </a:r>
            <a:r>
              <a:rPr lang="en-US" sz="2400" dirty="0">
                <a:solidFill>
                  <a:srgbClr val="969696"/>
                </a:solidFill>
                <a:latin typeface="Arial Black" pitchFamily="34" charset="0"/>
              </a:rPr>
              <a:t>Discovery //  Conference //  Jury </a:t>
            </a:r>
          </a:p>
        </p:txBody>
      </p:sp>
      <p:sp>
        <p:nvSpPr>
          <p:cNvPr id="230404" name="AutoShape 4"/>
          <p:cNvSpPr>
            <a:spLocks noChangeArrowheads="1"/>
          </p:cNvSpPr>
          <p:nvPr/>
        </p:nvSpPr>
        <p:spPr bwMode="auto">
          <a:xfrm>
            <a:off x="846138" y="4127500"/>
            <a:ext cx="1439862" cy="912813"/>
          </a:xfrm>
          <a:custGeom>
            <a:avLst/>
            <a:gdLst>
              <a:gd name="T0" fmla="*/ 1079896 w 21600"/>
              <a:gd name="T1" fmla="*/ 0 h 21600"/>
              <a:gd name="T2" fmla="*/ 0 w 21600"/>
              <a:gd name="T3" fmla="*/ 456407 h 21600"/>
              <a:gd name="T4" fmla="*/ 1079896 w 21600"/>
              <a:gd name="T5" fmla="*/ 912813 h 21600"/>
              <a:gd name="T6" fmla="*/ 1439862 w 21600"/>
              <a:gd name="T7" fmla="*/ 45640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0077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ln/>
        </p:spPr>
        <p:txBody>
          <a:bodyPr/>
          <a:lstStyle/>
          <a:p>
            <a:fld id="{0857744F-0241-4953-AAF9-3BAA88134DB0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dirty="0">
                <a:cs typeface="Times New Roman" pitchFamily="18" charset="0"/>
              </a:rPr>
              <a:t>Pleadings</a:t>
            </a:r>
            <a:endParaRPr lang="en-US" dirty="0"/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8475"/>
            <a:ext cx="4038600" cy="4708525"/>
          </a:xfrm>
        </p:spPr>
        <p:txBody>
          <a:bodyPr wrap="square"/>
          <a:lstStyle/>
          <a:p>
            <a:pPr eaLnBrk="1" hangingPunct="1"/>
            <a:r>
              <a:rPr lang="en-US" sz="4400" dirty="0" smtClean="0"/>
              <a:t>Plaintiff’s Complaint.  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800" dirty="0" smtClean="0"/>
              <a:t>Court acquires jurisdiction over subject matter and Plaintiff.</a:t>
            </a:r>
            <a:endParaRPr lang="en-US" sz="2800" dirty="0"/>
          </a:p>
          <a:p>
            <a:pPr lvl="1" eaLnBrk="1" hangingPunct="1">
              <a:spcBef>
                <a:spcPts val="0"/>
              </a:spcBef>
            </a:pPr>
            <a:r>
              <a:rPr lang="en-US" sz="2800" dirty="0" smtClean="0"/>
              <a:t>Facts.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800" dirty="0" smtClean="0"/>
              <a:t>Prayer for Court Relief.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1668" y="1676400"/>
            <a:ext cx="4682332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6081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1544</TotalTime>
  <Words>1418</Words>
  <Application>Microsoft Office PowerPoint</Application>
  <PresentationFormat>On-screen Show (4:3)</PresentationFormat>
  <Paragraphs>275</Paragraphs>
  <Slides>48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Apex</vt:lpstr>
      <vt:lpstr>Chapter 3: Court Procedures</vt:lpstr>
      <vt:lpstr>Introduction</vt:lpstr>
      <vt:lpstr>§ 1:  Procedural Rules</vt:lpstr>
      <vt:lpstr>Procedural Rules</vt:lpstr>
      <vt:lpstr>Stages in a Typical Lawsuit</vt:lpstr>
      <vt:lpstr>Procedural Rules</vt:lpstr>
      <vt:lpstr>§ 2:  Pre-Trial Procedures</vt:lpstr>
      <vt:lpstr>Pre-Trial Procedures</vt:lpstr>
      <vt:lpstr>The Pleadings</vt:lpstr>
      <vt:lpstr>The Pleadings</vt:lpstr>
      <vt:lpstr>Pleadings</vt:lpstr>
      <vt:lpstr>Pleadings</vt:lpstr>
      <vt:lpstr>Pleadings</vt:lpstr>
      <vt:lpstr>Pleadings</vt:lpstr>
      <vt:lpstr>Pleadings</vt:lpstr>
      <vt:lpstr>Pleadings</vt:lpstr>
      <vt:lpstr>Pleadings</vt:lpstr>
      <vt:lpstr>Pleadings</vt:lpstr>
      <vt:lpstr>Pleadings</vt:lpstr>
      <vt:lpstr>Pleadings</vt:lpstr>
      <vt:lpstr>Pleadings</vt:lpstr>
      <vt:lpstr>Pretrial Motions: Summary</vt:lpstr>
      <vt:lpstr>Pre-Trial Procedures</vt:lpstr>
      <vt:lpstr>Pre-Trial: Discovery</vt:lpstr>
      <vt:lpstr>Pre-Trial: Discovery</vt:lpstr>
      <vt:lpstr>Pre-Trial: Discovery</vt:lpstr>
      <vt:lpstr>Pre-Trial: Discovery</vt:lpstr>
      <vt:lpstr>Pre-Trial: Discovery</vt:lpstr>
      <vt:lpstr>Pre-Trial Procedures</vt:lpstr>
      <vt:lpstr>Pretrial Conference</vt:lpstr>
      <vt:lpstr>Pre-Trial Procedures</vt:lpstr>
      <vt:lpstr>The Jury</vt:lpstr>
      <vt:lpstr>The Jury</vt:lpstr>
      <vt:lpstr>§ 3: The Trial</vt:lpstr>
      <vt:lpstr>The Trial</vt:lpstr>
      <vt:lpstr>The Trial</vt:lpstr>
      <vt:lpstr>The Trial</vt:lpstr>
      <vt:lpstr>The Trial</vt:lpstr>
      <vt:lpstr>The Trial</vt:lpstr>
      <vt:lpstr>The Trial</vt:lpstr>
      <vt:lpstr>The Trial</vt:lpstr>
      <vt:lpstr>§ 4:  Posttrial Motions</vt:lpstr>
      <vt:lpstr>Posttrial Motions</vt:lpstr>
      <vt:lpstr>§ 5:  The Appeal</vt:lpstr>
      <vt:lpstr>The Appeal</vt:lpstr>
      <vt:lpstr>The Appeal</vt:lpstr>
      <vt:lpstr>§ 6: Enforcing the Judgment</vt:lpstr>
      <vt:lpstr>Enforcing the Judgment</vt:lpstr>
    </vt:vector>
  </TitlesOfParts>
  <Manager/>
  <Company>LoyolaCenter.org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Clarkson, Business Law 13th</dc:title>
  <dc:subject/>
  <dc:creator>Joseph Zavaletta, JAZCO</dc:creator>
  <cp:keywords/>
  <dc:description/>
  <cp:lastModifiedBy>Lamar, Jan</cp:lastModifiedBy>
  <cp:revision>77</cp:revision>
  <dcterms:created xsi:type="dcterms:W3CDTF">2010-07-08T19:43:46Z</dcterms:created>
  <dcterms:modified xsi:type="dcterms:W3CDTF">2013-08-20T20:20:24Z</dcterms:modified>
  <cp:category/>
</cp:coreProperties>
</file>