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66" r:id="rId14"/>
    <p:sldId id="292" r:id="rId15"/>
    <p:sldId id="267" r:id="rId16"/>
    <p:sldId id="293" r:id="rId17"/>
    <p:sldId id="268" r:id="rId18"/>
    <p:sldId id="269" r:id="rId19"/>
    <p:sldId id="270" r:id="rId20"/>
    <p:sldId id="271" r:id="rId21"/>
    <p:sldId id="272" r:id="rId22"/>
    <p:sldId id="294" r:id="rId23"/>
    <p:sldId id="296" r:id="rId24"/>
    <p:sldId id="297" r:id="rId25"/>
    <p:sldId id="299" r:id="rId26"/>
    <p:sldId id="275" r:id="rId27"/>
    <p:sldId id="276" r:id="rId28"/>
    <p:sldId id="300" r:id="rId29"/>
    <p:sldId id="278" r:id="rId30"/>
    <p:sldId id="279" r:id="rId31"/>
    <p:sldId id="280" r:id="rId32"/>
    <p:sldId id="301" r:id="rId33"/>
    <p:sldId id="281" r:id="rId34"/>
    <p:sldId id="302" r:id="rId35"/>
    <p:sldId id="282" r:id="rId36"/>
    <p:sldId id="303" r:id="rId37"/>
    <p:sldId id="304" r:id="rId38"/>
    <p:sldId id="305" r:id="rId39"/>
    <p:sldId id="306" r:id="rId40"/>
    <p:sldId id="307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28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53" autoAdjust="0"/>
    <p:restoredTop sz="9466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 pos="225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96D135F-C366-6644-ABD2-A8480C1AE94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70B6DA9-CAD7-6541-9F95-AB319FCC9C7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70B6DA9-CAD7-6541-9F95-AB319FCC9C7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24DD2B7-8D65-2B4E-B5AF-FB4649A939F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89B1144-6286-C14E-85C8-EF23ED5E1FE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89B1144-6286-C14E-85C8-EF23ED5E1FE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C92C0FA-EA79-DD47-8229-49091A56332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E5FDCA5-68E1-2044-8AF3-E6A7E288F05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5A6E8B-5CDD-CC4D-BE46-AF7462E8A9CF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63949E2-CEAF-4041-B3CD-32A3C1BC9809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F8C17CD-E31B-C849-8C31-AB7080C29D4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DE6141-3711-2B4E-85FA-AAFA602BE131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DE6141-3711-2B4E-85FA-AAFA602BE131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DE6141-3711-2B4E-85FA-AAFA602BE131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DE6141-3711-2B4E-85FA-AAFA602BE131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DE6141-3711-2B4E-85FA-AAFA602BE131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FAF1922-1CC5-B14D-A824-EAE5E3089212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F7F82C-AB09-6445-A6F6-3789FE038074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F7F82C-AB09-6445-A6F6-3789FE038074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35DD38F-5C38-A44C-98EF-E351094A0F60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7E92C08-612F-6345-960A-731DC89F5776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3B1F75E-FF32-6647-8DE7-B332C7C308B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F74CB7-37CC-8E44-8D1D-CAB12B91912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F74CB7-37CC-8E44-8D1D-CAB12B91912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6129B8-862A-4945-A03B-FBDDA40F0F4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6129B8-862A-4945-A03B-FBDDA40F0F4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AAB9DA-FB65-7245-9571-48B6D786D87B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AAB9DA-FB65-7245-9571-48B6D786D87B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AAB9DA-FB65-7245-9571-48B6D786D87B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AAB9DA-FB65-7245-9571-48B6D786D87B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AAB9DA-FB65-7245-9571-48B6D786D87B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B53BE9F-8550-ED4F-B520-BA7831D2575A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AAB9DA-FB65-7245-9571-48B6D786D87B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44934-4FA7-4F84-A178-12D74DAD261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44934-4FA7-4F84-A178-12D74DAD2617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44934-4FA7-4F84-A178-12D74DAD2617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44934-4FA7-4F84-A178-12D74DAD2617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44934-4FA7-4F84-A178-12D74DAD2617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44934-4FA7-4F84-A178-12D74DAD2617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6D132-2046-4DB0-9D40-60920AB16907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90AC2C-34D0-1042-A9A4-51B04BF00F5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466D29B-E31C-D34B-B8F5-2B099141BC39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466D29B-E31C-D34B-B8F5-2B099141BC39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6D71476-CD52-DA47-A0BF-0E41D7413D7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3F1B8D-03D0-F84F-8201-A051C3EC0A1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38B77F1-D31F-2C4B-82DD-E7D796A7628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524000"/>
          </a:xfrm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err="1" smtClean="0"/>
              <a:t>Clck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800">
                <a:solidFill>
                  <a:schemeClr val="bg1"/>
                </a:solidFill>
              </a:defRPr>
            </a:lvl1pPr>
            <a:lvl2pPr marL="868363" indent="-282575">
              <a:buClr>
                <a:srgbClr val="5A1124"/>
              </a:buClr>
              <a:buFont typeface="Wingdings" charset="2"/>
              <a:buChar char="§"/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28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5A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remecourt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ttle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013434"/>
            <a:ext cx="7239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2: Courts and Alternative Dispute Resolution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 </a:t>
            </a:r>
            <a:r>
              <a:rPr lang="en-US" sz="1600" cap="small" baseline="30000" dirty="0" smtClean="0">
                <a:solidFill>
                  <a:srgbClr val="FDD986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Original and Appellate Jurisdiction</a:t>
            </a:r>
          </a:p>
        </p:txBody>
      </p:sp>
      <p:sp>
        <p:nvSpPr>
          <p:cNvPr id="10244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97D1841F-1FE3-E04F-8A55-8EDF89E86647}" type="slidenum">
              <a:rPr lang="en-US" sz="1600">
                <a:solidFill>
                  <a:srgbClr val="A38F60"/>
                </a:solidFill>
              </a:rPr>
              <a:pPr algn="r"/>
              <a:t>10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Courts of original jurisdiction is where the case started (trial).</a:t>
            </a:r>
          </a:p>
          <a:p>
            <a:r>
              <a:rPr lang="en-US" dirty="0">
                <a:latin typeface="Calibri" charset="0"/>
              </a:rPr>
              <a:t>Courts of appellate jurisdiction have the power to hear an appeal from another court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34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Federal Court Jurisdiction</a:t>
            </a:r>
          </a:p>
        </p:txBody>
      </p:sp>
      <p:sp>
        <p:nvSpPr>
          <p:cNvPr id="1126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E224672-0249-2147-B1EC-F0606EAC9FE5}" type="slidenum">
              <a:rPr lang="en-US" sz="1600">
                <a:solidFill>
                  <a:srgbClr val="A38F60"/>
                </a:solidFill>
              </a:rPr>
              <a:pPr algn="r"/>
              <a:t>11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Federal Question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cases: </a:t>
            </a:r>
          </a:p>
          <a:p>
            <a:pPr lvl="1"/>
            <a:r>
              <a:rPr lang="en-US" dirty="0">
                <a:latin typeface="Calibri" charset="0"/>
              </a:rPr>
              <a:t>Rights or obligations of a party are created or defined by some federal law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34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Federal Court Jurisdiction</a:t>
            </a:r>
          </a:p>
        </p:txBody>
      </p:sp>
      <p:sp>
        <p:nvSpPr>
          <p:cNvPr id="1126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E224672-0249-2147-B1EC-F0606EAC9FE5}" type="slidenum">
              <a:rPr lang="en-US" sz="1600">
                <a:solidFill>
                  <a:srgbClr val="A38F60"/>
                </a:solidFill>
              </a:rPr>
              <a:pPr algn="r"/>
              <a:t>12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Diversity of Citizenship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altLang="ja-JP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Parties </a:t>
            </a:r>
            <a:r>
              <a:rPr lang="en-US" dirty="0">
                <a:latin typeface="Calibri" charset="0"/>
              </a:rPr>
              <a:t>are not from the same state, and</a:t>
            </a:r>
          </a:p>
          <a:p>
            <a:pPr lvl="1"/>
            <a:r>
              <a:rPr lang="en-US" dirty="0">
                <a:latin typeface="Calibri" charset="0"/>
              </a:rPr>
              <a:t>The amount in controversy is greater than $75,000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2"/>
            <a:r>
              <a:rPr lang="en-US" sz="3600" b="1" cap="small" dirty="0" smtClean="0">
                <a:solidFill>
                  <a:srgbClr val="068000"/>
                </a:solidFill>
                <a:latin typeface="Calibri" charset="0"/>
              </a:rPr>
              <a:t>Case 2.1  </a:t>
            </a:r>
            <a:r>
              <a:rPr lang="en-US" sz="3600" b="1" i="1" cap="small" dirty="0" smtClean="0">
                <a:solidFill>
                  <a:srgbClr val="068000"/>
                </a:solidFill>
                <a:latin typeface="Calibri" charset="0"/>
              </a:rPr>
              <a:t>Mala v. Crown Bay Marina, Inc. </a:t>
            </a:r>
            <a:r>
              <a:rPr lang="en-US" sz="3600" b="1" cap="small" dirty="0" smtClean="0">
                <a:solidFill>
                  <a:srgbClr val="068000"/>
                </a:solidFill>
                <a:latin typeface="Calibri" charset="0"/>
              </a:rPr>
              <a:t>(2013).</a:t>
            </a:r>
            <a:endParaRPr lang="en-US" sz="3600" b="1" cap="small" dirty="0">
              <a:solidFill>
                <a:srgbClr val="06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8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Exclusive vs.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Concurrent Jurisdiction</a:t>
            </a:r>
          </a:p>
        </p:txBody>
      </p:sp>
      <p:sp>
        <p:nvSpPr>
          <p:cNvPr id="1229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7BD581C-77E1-F240-AEBA-BA9C4A79A2F3}" type="slidenum">
              <a:rPr lang="en-US" sz="1600">
                <a:solidFill>
                  <a:srgbClr val="A38F60"/>
                </a:solidFill>
              </a:rPr>
              <a:pPr algn="r"/>
              <a:t>13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Exclusive: only one court (state or federal) has the power (jurisdiction) to hear the case. </a:t>
            </a:r>
          </a:p>
          <a:p>
            <a:r>
              <a:rPr lang="en-US" dirty="0">
                <a:latin typeface="Calibri" charset="0"/>
              </a:rPr>
              <a:t>Concurrent: more than one court can hear the case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06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9" r="4759"/>
          <a:stretch/>
        </p:blipFill>
        <p:spPr>
          <a:xfrm>
            <a:off x="-1" y="0"/>
            <a:ext cx="9144001" cy="6400800"/>
          </a:xfrm>
        </p:spPr>
      </p:pic>
    </p:spTree>
    <p:extLst>
      <p:ext uri="{BB962C8B-B14F-4D97-AF65-F5344CB8AC3E}">
        <p14:creationId xmlns:p14="http://schemas.microsoft.com/office/powerpoint/2010/main" xmlns="" val="286253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Jurisdiction in Cyberspace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828800"/>
            <a:ext cx="8621712" cy="42672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Courts use a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Sliding Scale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Standard to determine whether to exercise jurisdiction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2133600" y="4953000"/>
            <a:ext cx="4648200" cy="1066800"/>
          </a:xfrm>
          <a:prstGeom prst="leftRightArrow">
            <a:avLst>
              <a:gd name="adj1" fmla="val 50000"/>
              <a:gd name="adj2" fmla="val 87143"/>
            </a:avLst>
          </a:prstGeom>
          <a:solidFill>
            <a:srgbClr val="008080"/>
          </a:solidFill>
          <a:ln w="19050">
            <a:solidFill>
              <a:srgbClr val="068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DAB77D"/>
                </a:solidFill>
                <a:latin typeface="Times New Roman" pitchFamily="18" charset="0"/>
                <a:ea typeface="+mn-ea"/>
                <a:cs typeface="+mn-cs"/>
              </a:rPr>
              <a:t>No </a:t>
            </a:r>
            <a:r>
              <a:rPr lang="en-US" sz="2400" dirty="0">
                <a:latin typeface="Times New Roman" pitchFamily="18" charset="0"/>
                <a:ea typeface="+mn-ea"/>
                <a:cs typeface="+mn-cs"/>
              </a:rPr>
              <a:t>                                       </a:t>
            </a:r>
            <a:r>
              <a:rPr lang="en-US" sz="2400" dirty="0">
                <a:solidFill>
                  <a:srgbClr val="DAB77D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781800" y="4070350"/>
            <a:ext cx="1981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68000"/>
                </a:solidFill>
                <a:latin typeface="Times New Roman" charset="0"/>
              </a:rPr>
              <a:t>Substantial Business Interaction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81000" y="4283075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68000"/>
                </a:solidFill>
                <a:latin typeface="Times New Roman" charset="0"/>
              </a:rPr>
              <a:t>Passive Website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505200" y="4206875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68000"/>
                </a:solidFill>
                <a:latin typeface="Times New Roman" charset="0"/>
              </a:rPr>
              <a:t>Some Interaction</a:t>
            </a:r>
          </a:p>
        </p:txBody>
      </p:sp>
      <p:sp>
        <p:nvSpPr>
          <p:cNvPr id="1332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3AA3585-CAE2-4A49-97EF-CC2ED78A352F}" type="slidenum">
              <a:rPr lang="en-US" sz="1600">
                <a:solidFill>
                  <a:srgbClr val="A38F60"/>
                </a:solidFill>
              </a:rPr>
              <a:pPr algn="r"/>
              <a:t>15</a:t>
            </a:fld>
            <a:endParaRPr lang="en-US" sz="1600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7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Jurisdiction in Cyberspace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828800"/>
            <a:ext cx="8316912" cy="4267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International Jurisdiction Issues.</a:t>
            </a:r>
          </a:p>
          <a:p>
            <a:pPr lvl="1"/>
            <a:r>
              <a:rPr lang="en-US" dirty="0" smtClean="0">
                <a:latin typeface="Calibri" charset="0"/>
              </a:rPr>
              <a:t>How do courts apply the “sliding scale” to international cases?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  <a:latin typeface="Calibri" charset="0"/>
              </a:rPr>
              <a:t>Case 2.2  </a:t>
            </a:r>
            <a:r>
              <a:rPr lang="en-US" b="1" i="1" cap="small" dirty="0" smtClean="0">
                <a:solidFill>
                  <a:srgbClr val="068000"/>
                </a:solidFill>
                <a:latin typeface="Calibri" charset="0"/>
              </a:rPr>
              <a:t>Gucci America, Inc. v. Wang Huoqing </a:t>
            </a:r>
            <a:r>
              <a:rPr lang="en-US" b="1" cap="small" dirty="0" smtClean="0">
                <a:solidFill>
                  <a:srgbClr val="068000"/>
                </a:solidFill>
                <a:latin typeface="Calibri" charset="0"/>
              </a:rPr>
              <a:t>(2011).</a:t>
            </a:r>
          </a:p>
        </p:txBody>
      </p:sp>
      <p:sp>
        <p:nvSpPr>
          <p:cNvPr id="1332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3AA3585-CAE2-4A49-97EF-CC2ED78A352F}" type="slidenum">
              <a:rPr lang="en-US" sz="1600">
                <a:solidFill>
                  <a:srgbClr val="A38F60"/>
                </a:solidFill>
              </a:rPr>
              <a:pPr algn="r"/>
              <a:t>16</a:t>
            </a:fld>
            <a:endParaRPr lang="en-US" sz="1600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5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Venue</a:t>
            </a: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42B5575-7344-CD41-883D-232964AEFCB4}" type="slidenum">
              <a:rPr lang="en-US" sz="1600">
                <a:solidFill>
                  <a:srgbClr val="A38F60"/>
                </a:solidFill>
              </a:rPr>
              <a:pPr algn="r"/>
              <a:t>17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Venue is concerned with the most appropriate location for the trial.</a:t>
            </a:r>
          </a:p>
          <a:p>
            <a:r>
              <a:rPr lang="en-US" dirty="0">
                <a:latin typeface="Calibri" charset="0"/>
              </a:rPr>
              <a:t>Generally, proper venue is whether the injury occurred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1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Standing to Sue</a:t>
            </a: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6BEE0DDA-E255-A94B-99BC-EF93AD64B29D}" type="slidenum">
              <a:rPr lang="en-US" sz="1600">
                <a:solidFill>
                  <a:srgbClr val="A38F60"/>
                </a:solidFill>
              </a:rPr>
              <a:pPr algn="r"/>
              <a:t>18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party must have suffered a legal injury and have a sufficient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stake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in the controversy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7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76200"/>
            <a:ext cx="8013700" cy="1600200"/>
          </a:xfrm>
        </p:spPr>
        <p:txBody>
          <a:bodyPr lIns="90488" tIns="44450" rIns="90488" bIns="44450"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§3: </a:t>
            </a:r>
            <a:r>
              <a:rPr lang="en-US" dirty="0">
                <a:ea typeface="+mj-ea"/>
              </a:rPr>
              <a:t>State and Federal </a:t>
            </a:r>
            <a:r>
              <a:rPr lang="en-US" dirty="0" smtClean="0">
                <a:ea typeface="+mj-ea"/>
              </a:rPr>
              <a:t>Court Systems</a:t>
            </a:r>
            <a:endParaRPr lang="en-US" sz="4400" dirty="0">
              <a:ea typeface="+mj-ea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33400" y="1828800"/>
            <a:ext cx="7924800" cy="4494212"/>
            <a:chOff x="528" y="879"/>
            <a:chExt cx="4992" cy="2831"/>
          </a:xfrm>
        </p:grpSpPr>
        <p:grpSp>
          <p:nvGrpSpPr>
            <p:cNvPr id="16389" name="Group 4"/>
            <p:cNvGrpSpPr>
              <a:grpSpLocks/>
            </p:cNvGrpSpPr>
            <p:nvPr/>
          </p:nvGrpSpPr>
          <p:grpSpPr bwMode="auto">
            <a:xfrm>
              <a:off x="528" y="1440"/>
              <a:ext cx="2869" cy="2242"/>
              <a:chOff x="446" y="1248"/>
              <a:chExt cx="2869" cy="2242"/>
            </a:xfrm>
          </p:grpSpPr>
          <p:sp>
            <p:nvSpPr>
              <p:cNvPr id="241669" name="AutoShape 5"/>
              <p:cNvSpPr>
                <a:spLocks noChangeAspect="1" noChangeArrowheads="1"/>
              </p:cNvSpPr>
              <p:nvPr/>
            </p:nvSpPr>
            <p:spPr bwMode="auto">
              <a:xfrm flipH="1">
                <a:off x="1901" y="2328"/>
                <a:ext cx="546" cy="331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70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297" y="2328"/>
                <a:ext cx="546" cy="331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71" name="AutoShape 7"/>
              <p:cNvSpPr>
                <a:spLocks noChangeAspect="1" noChangeArrowheads="1"/>
              </p:cNvSpPr>
              <p:nvPr/>
            </p:nvSpPr>
            <p:spPr bwMode="auto">
              <a:xfrm flipH="1">
                <a:off x="1024" y="1721"/>
                <a:ext cx="441" cy="315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72" name="AutoShape 8"/>
              <p:cNvSpPr>
                <a:spLocks noChangeAspect="1" noChangeArrowheads="1"/>
              </p:cNvSpPr>
              <p:nvPr/>
            </p:nvSpPr>
            <p:spPr bwMode="auto">
              <a:xfrm>
                <a:off x="2222" y="1721"/>
                <a:ext cx="441" cy="315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73" name="AutoShape 9"/>
              <p:cNvSpPr>
                <a:spLocks noChangeAspect="1" noChangeArrowheads="1"/>
              </p:cNvSpPr>
              <p:nvPr/>
            </p:nvSpPr>
            <p:spPr bwMode="auto">
              <a:xfrm flipH="1">
                <a:off x="2794" y="2824"/>
                <a:ext cx="353" cy="43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74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2094" y="2824"/>
                <a:ext cx="353" cy="398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7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672" y="1248"/>
                <a:ext cx="946" cy="450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Ct. Criminal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Appeals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064" y="1248"/>
                <a:ext cx="1131" cy="450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Supreme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382" y="1875"/>
                <a:ext cx="923" cy="450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 of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Appeals</a:t>
                </a:r>
              </a:p>
            </p:txBody>
          </p:sp>
          <p:sp>
            <p:nvSpPr>
              <p:cNvPr id="24167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46" y="2475"/>
                <a:ext cx="1009" cy="258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District 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9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222" y="2483"/>
                <a:ext cx="1008" cy="258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County 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0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1717" y="3050"/>
                <a:ext cx="758" cy="431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58"/>
                    </a:solidFill>
                    <a:latin typeface="Times New Roman" pitchFamily="18" charset="0"/>
                  </a:rPr>
                  <a:t>Municipal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1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2559" y="3044"/>
                <a:ext cx="756" cy="446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Justice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1682" name="Text Box 18"/>
            <p:cNvSpPr txBox="1">
              <a:spLocks noChangeArrowheads="1"/>
            </p:cNvSpPr>
            <p:nvPr/>
          </p:nvSpPr>
          <p:spPr bwMode="auto">
            <a:xfrm>
              <a:off x="1102" y="889"/>
              <a:ext cx="1728" cy="373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000058"/>
                  </a:solidFill>
                  <a:latin typeface="Times New Roman" pitchFamily="18" charset="0"/>
                </a:rPr>
                <a:t>Texas Courts</a:t>
              </a:r>
            </a:p>
          </p:txBody>
        </p:sp>
        <p:grpSp>
          <p:nvGrpSpPr>
            <p:cNvPr id="16393" name="Group 19"/>
            <p:cNvGrpSpPr>
              <a:grpSpLocks/>
            </p:cNvGrpSpPr>
            <p:nvPr/>
          </p:nvGrpSpPr>
          <p:grpSpPr bwMode="auto">
            <a:xfrm>
              <a:off x="4080" y="1392"/>
              <a:ext cx="1131" cy="2318"/>
              <a:chOff x="4080" y="1248"/>
              <a:chExt cx="1131" cy="2318"/>
            </a:xfrm>
          </p:grpSpPr>
          <p:sp>
            <p:nvSpPr>
              <p:cNvPr id="241684" name="AutoShape 20"/>
              <p:cNvSpPr>
                <a:spLocks noChangeAspect="1" noChangeArrowheads="1"/>
              </p:cNvSpPr>
              <p:nvPr/>
            </p:nvSpPr>
            <p:spPr bwMode="auto">
              <a:xfrm flipH="1">
                <a:off x="4512" y="1728"/>
                <a:ext cx="353" cy="574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85" name="AutoShape 21"/>
              <p:cNvSpPr>
                <a:spLocks noChangeAspect="1" noChangeArrowheads="1"/>
              </p:cNvSpPr>
              <p:nvPr/>
            </p:nvSpPr>
            <p:spPr bwMode="auto">
              <a:xfrm flipH="1">
                <a:off x="4512" y="2784"/>
                <a:ext cx="353" cy="574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168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080" y="1248"/>
                <a:ext cx="1131" cy="450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U.S. Supreme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7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4080" y="2064"/>
                <a:ext cx="1104" cy="642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Circuit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Courts of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Appeals</a:t>
                </a:r>
              </a:p>
            </p:txBody>
          </p:sp>
          <p:sp>
            <p:nvSpPr>
              <p:cNvPr id="241688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4080" y="3120"/>
                <a:ext cx="1104" cy="446"/>
              </a:xfrm>
              <a:prstGeom prst="flowChartProcess">
                <a:avLst/>
              </a:prstGeom>
              <a:ln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U.S. District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58"/>
                    </a:solidFill>
                    <a:latin typeface="Times New Roman" pitchFamily="18" charset="0"/>
                  </a:rPr>
                  <a:t>Court</a:t>
                </a:r>
                <a:endParaRPr lang="en-US" sz="2400" dirty="0">
                  <a:solidFill>
                    <a:srgbClr val="000058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1689" name="Text Box 25"/>
            <p:cNvSpPr txBox="1">
              <a:spLocks noChangeArrowheads="1"/>
            </p:cNvSpPr>
            <p:nvPr/>
          </p:nvSpPr>
          <p:spPr bwMode="auto">
            <a:xfrm>
              <a:off x="3648" y="879"/>
              <a:ext cx="1872" cy="373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000058"/>
                  </a:solidFill>
                  <a:latin typeface="Times New Roman" pitchFamily="18" charset="0"/>
                </a:rPr>
                <a:t>Federal Courts</a:t>
              </a:r>
              <a:endParaRPr lang="en-US" sz="2400" b="1" dirty="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CCF547A-BB2F-1B42-851D-6B18B98DC82B}" type="slidenum">
              <a:rPr lang="en-US" sz="1600">
                <a:solidFill>
                  <a:srgbClr val="A38F60"/>
                </a:solidFill>
              </a:rPr>
              <a:pPr algn="r"/>
              <a:t>19</a:t>
            </a:fld>
            <a:endParaRPr lang="en-US" sz="1600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83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§1: The Judiciary’s Role In </a:t>
            </a:r>
            <a:r>
              <a:rPr lang="en-US" dirty="0" smtClean="0">
                <a:ea typeface="+mj-ea"/>
                <a:cs typeface="Times New Roman" pitchFamily="18" charset="0"/>
              </a:rPr>
              <a:t/>
            </a:r>
            <a:br>
              <a:rPr lang="en-US" dirty="0" smtClean="0">
                <a:ea typeface="+mj-ea"/>
                <a:cs typeface="Times New Roman" pitchFamily="18" charset="0"/>
              </a:rPr>
            </a:br>
            <a:r>
              <a:rPr lang="en-US" dirty="0" smtClean="0">
                <a:ea typeface="+mj-ea"/>
                <a:cs typeface="Times New Roman" pitchFamily="18" charset="0"/>
              </a:rPr>
              <a:t>American </a:t>
            </a:r>
            <a:r>
              <a:rPr lang="en-US" dirty="0">
                <a:ea typeface="+mj-ea"/>
                <a:cs typeface="Times New Roman" pitchFamily="18" charset="0"/>
              </a:rPr>
              <a:t>Government </a:t>
            </a:r>
            <a:endParaRPr lang="en-US" dirty="0">
              <a:ea typeface="+mj-ea"/>
            </a:endParaRPr>
          </a:p>
        </p:txBody>
      </p:sp>
      <p:sp>
        <p:nvSpPr>
          <p:cNvPr id="30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818B5E4-6EB3-C943-A806-103EDDFDAF39}" type="slidenum">
              <a:rPr lang="en-US" sz="1600">
                <a:solidFill>
                  <a:srgbClr val="A38F60"/>
                </a:solidFill>
              </a:rPr>
              <a:pPr algn="r"/>
              <a:t>2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tabLst>
                <a:tab pos="6865938" algn="l"/>
              </a:tabLst>
            </a:pPr>
            <a:r>
              <a:rPr lang="en-US" dirty="0">
                <a:latin typeface="Calibri" charset="0"/>
              </a:rPr>
              <a:t>Judicial Review was established by the U.S. Supreme Court in </a:t>
            </a:r>
            <a:r>
              <a:rPr lang="en-US" i="1" u="sng" dirty="0">
                <a:latin typeface="Calibri" charset="0"/>
              </a:rPr>
              <a:t>Marbury  v. Madison</a:t>
            </a:r>
            <a:r>
              <a:rPr lang="en-US" u="sng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(1803) where Chief Justice Marshall wrote:</a:t>
            </a:r>
          </a:p>
          <a:p>
            <a:pPr lvl="1">
              <a:tabLst>
                <a:tab pos="6865938" algn="l"/>
              </a:tabLst>
            </a:pPr>
            <a:r>
              <a:rPr lang="ja-JP" altLang="en-US" sz="3200" dirty="0">
                <a:latin typeface="Calibri" charset="0"/>
              </a:rPr>
              <a:t>“</a:t>
            </a:r>
            <a:r>
              <a:rPr lang="en-US" sz="3200" dirty="0">
                <a:latin typeface="Calibri" charset="0"/>
              </a:rPr>
              <a:t>It is emphatically the province and duty of the judiciary to say what the law is….</a:t>
            </a:r>
            <a:r>
              <a:rPr lang="ja-JP" altLang="en-US" sz="3200" dirty="0" smtClean="0">
                <a:latin typeface="Calibri" charset="0"/>
              </a:rPr>
              <a:t>”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4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Federal Court Systems</a:t>
            </a:r>
            <a:r>
              <a:rPr lang="en-US" sz="6000" dirty="0" smtClean="0">
                <a:ea typeface="+mj-ea"/>
              </a:rPr>
              <a:t> </a:t>
            </a:r>
            <a:endParaRPr lang="en-US" sz="6000" dirty="0">
              <a:ea typeface="+mj-ea"/>
            </a:endParaRPr>
          </a:p>
        </p:txBody>
      </p:sp>
      <p:sp>
        <p:nvSpPr>
          <p:cNvPr id="1741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909C9CD3-C247-D64D-9B16-EFD2D7961541}" type="slidenum">
              <a:rPr lang="en-US" sz="1600">
                <a:solidFill>
                  <a:srgbClr val="A38F60"/>
                </a:solidFill>
              </a:rPr>
              <a:pPr algn="r"/>
              <a:t>20</a:t>
            </a:fld>
            <a:endParaRPr lang="en-US" sz="1600" dirty="0">
              <a:solidFill>
                <a:srgbClr val="A38F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44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2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State Courts</a:t>
            </a:r>
            <a:endParaRPr lang="en-US" dirty="0">
              <a:ea typeface="+mj-ea"/>
            </a:endParaRPr>
          </a:p>
        </p:txBody>
      </p:sp>
      <p:sp>
        <p:nvSpPr>
          <p:cNvPr id="1843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2E389A2-AFA6-804D-ABBF-20E36C5C1C43}" type="slidenum">
              <a:rPr lang="en-US" sz="1600">
                <a:solidFill>
                  <a:srgbClr val="A38F60"/>
                </a:solidFill>
              </a:rPr>
              <a:pPr algn="r"/>
              <a:t>21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latin typeface="Calibri" charset="0"/>
              </a:rPr>
              <a:t>Trial Courts.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Calibri" charset="0"/>
              </a:rPr>
              <a:t>General Jurisdiction.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Courts of record</a:t>
            </a:r>
            <a:r>
              <a:rPr lang="ja-JP" altLang="en-US" dirty="0" smtClean="0">
                <a:latin typeface="Calibri" charset="0"/>
              </a:rPr>
              <a:t>”</a:t>
            </a:r>
            <a:r>
              <a:rPr lang="en-US" altLang="ja-JP" dirty="0" smtClean="0">
                <a:latin typeface="Calibri" charset="0"/>
              </a:rPr>
              <a:t> (with </a:t>
            </a:r>
            <a:r>
              <a:rPr lang="en-US" dirty="0" smtClean="0">
                <a:latin typeface="Calibri" charset="0"/>
              </a:rPr>
              <a:t>court reporters).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Usually have jurisdiction over both civil and criminal cases.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7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State Courts</a:t>
            </a:r>
            <a:endParaRPr lang="en-US" dirty="0">
              <a:ea typeface="+mj-ea"/>
            </a:endParaRPr>
          </a:p>
        </p:txBody>
      </p:sp>
      <p:sp>
        <p:nvSpPr>
          <p:cNvPr id="1843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2E389A2-AFA6-804D-ABBF-20E36C5C1C43}" type="slidenum">
              <a:rPr lang="en-US" sz="1600">
                <a:solidFill>
                  <a:srgbClr val="A38F60"/>
                </a:solidFill>
              </a:rPr>
              <a:pPr algn="r"/>
              <a:t>22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Limited Jurisdiction.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Small </a:t>
            </a:r>
            <a:r>
              <a:rPr lang="en-US" dirty="0">
                <a:latin typeface="Calibri" charset="0"/>
              </a:rPr>
              <a:t>Claims </a:t>
            </a:r>
            <a:r>
              <a:rPr lang="en-US" dirty="0" smtClean="0">
                <a:latin typeface="Calibri" charset="0"/>
              </a:rPr>
              <a:t>Courts: informal</a:t>
            </a:r>
            <a:r>
              <a:rPr lang="en-US" dirty="0">
                <a:latin typeface="Calibri" charset="0"/>
              </a:rPr>
              <a:t>, inferior courts with limited amounts in controversy (usually $5,000)</a:t>
            </a:r>
            <a:r>
              <a:rPr lang="en-US" dirty="0" smtClean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871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State Courts</a:t>
            </a:r>
            <a:endParaRPr lang="en-US" dirty="0">
              <a:ea typeface="+mj-ea"/>
            </a:endParaRPr>
          </a:p>
        </p:txBody>
      </p:sp>
      <p:sp>
        <p:nvSpPr>
          <p:cNvPr id="1843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2E389A2-AFA6-804D-ABBF-20E36C5C1C43}" type="slidenum">
              <a:rPr lang="en-US" sz="1600">
                <a:solidFill>
                  <a:srgbClr val="A38F60"/>
                </a:solidFill>
              </a:rPr>
              <a:pPr algn="r"/>
              <a:t>23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Appellate, or Reviewing, Courts.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Review trial courts proceedings to determine whether the trial was according to the procedural and substantive rules of law.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Usually only hear questions of law, not fact (which are usually determined by juries).</a:t>
            </a:r>
          </a:p>
        </p:txBody>
      </p:sp>
    </p:spTree>
    <p:extLst>
      <p:ext uri="{BB962C8B-B14F-4D97-AF65-F5344CB8AC3E}">
        <p14:creationId xmlns:p14="http://schemas.microsoft.com/office/powerpoint/2010/main" xmlns="" val="58056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State Courts</a:t>
            </a:r>
            <a:endParaRPr lang="en-US" dirty="0">
              <a:ea typeface="+mj-ea"/>
            </a:endParaRPr>
          </a:p>
        </p:txBody>
      </p:sp>
      <p:sp>
        <p:nvSpPr>
          <p:cNvPr id="1843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2E389A2-AFA6-804D-ABBF-20E36C5C1C43}" type="slidenum">
              <a:rPr lang="en-US" sz="1600">
                <a:solidFill>
                  <a:srgbClr val="A38F60"/>
                </a:solidFill>
              </a:rPr>
              <a:pPr algn="r"/>
              <a:t>24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Highest State Courts.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Usually called the supreme court of that state (but in New York and Maryland, called the Court of Appeals).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As far as state law is concerned the state supreme court decision is final.</a:t>
            </a:r>
          </a:p>
        </p:txBody>
      </p:sp>
    </p:spTree>
    <p:extLst>
      <p:ext uri="{BB962C8B-B14F-4D97-AF65-F5344CB8AC3E}">
        <p14:creationId xmlns:p14="http://schemas.microsoft.com/office/powerpoint/2010/main" xmlns="" val="204081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Federal Courts</a:t>
            </a:r>
            <a:endParaRPr lang="en-US" dirty="0">
              <a:ea typeface="+mj-ea"/>
            </a:endParaRPr>
          </a:p>
        </p:txBody>
      </p:sp>
      <p:sp>
        <p:nvSpPr>
          <p:cNvPr id="1843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2E389A2-AFA6-804D-ABBF-20E36C5C1C43}" type="slidenum">
              <a:rPr lang="en-US" sz="1600">
                <a:solidFill>
                  <a:srgbClr val="A38F60"/>
                </a:solidFill>
              </a:rPr>
              <a:pPr algn="r"/>
              <a:t>25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Basically three-tiered system: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U.S. District Courts.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U.S. Courts of Appeal.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The United States Supreme Court.</a:t>
            </a:r>
          </a:p>
        </p:txBody>
      </p:sp>
    </p:spTree>
    <p:extLst>
      <p:ext uri="{BB962C8B-B14F-4D97-AF65-F5344CB8AC3E}">
        <p14:creationId xmlns:p14="http://schemas.microsoft.com/office/powerpoint/2010/main" xmlns="" val="37832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Boundaries of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U.S. Courts of Appeal</a:t>
            </a:r>
            <a:endParaRPr lang="en-US" dirty="0">
              <a:ea typeface="+mj-ea"/>
            </a:endParaRPr>
          </a:p>
        </p:txBody>
      </p:sp>
      <p:sp>
        <p:nvSpPr>
          <p:cNvPr id="21509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D7CB729-CE59-6744-8651-22D8ACD67171}" type="slidenum">
              <a:rPr lang="en-US" sz="1600">
                <a:solidFill>
                  <a:srgbClr val="A38F60"/>
                </a:solidFill>
              </a:rPr>
              <a:pPr algn="r"/>
              <a:t>26</a:t>
            </a:fld>
            <a:endParaRPr lang="en-US" sz="1600" dirty="0">
              <a:solidFill>
                <a:srgbClr val="A38F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744" b="2326"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21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U.S. Supreme Court </a:t>
            </a:r>
            <a:endParaRPr lang="en-US" dirty="0">
              <a:ea typeface="+mj-ea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647825"/>
            <a:ext cx="82296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U.S. Supreme Court hears cases in its discretion. 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In other words, it must grant a </a:t>
            </a:r>
            <a:r>
              <a:rPr lang="en-US" i="1" dirty="0" smtClean="0">
                <a:latin typeface="Calibri" charset="0"/>
              </a:rPr>
              <a:t>Writ </a:t>
            </a:r>
            <a:r>
              <a:rPr lang="en-US" i="1" dirty="0">
                <a:latin typeface="Calibri" charset="0"/>
              </a:rPr>
              <a:t>of Certiorari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for Court to hear a case. </a:t>
            </a:r>
            <a:r>
              <a:rPr lang="en-US" dirty="0" smtClean="0">
                <a:latin typeface="Calibri" charset="0"/>
                <a:sym typeface="Wingdings" charset="0"/>
              </a:rPr>
              <a:t></a:t>
            </a:r>
            <a:endParaRPr lang="en-US" dirty="0">
              <a:latin typeface="Calibri" charset="0"/>
            </a:endParaRPr>
          </a:p>
        </p:txBody>
      </p:sp>
      <p:sp>
        <p:nvSpPr>
          <p:cNvPr id="2253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8FFE5FA3-1910-9E4B-883A-5227B752A6F9}" type="slidenum">
              <a:rPr lang="en-US" sz="1600">
                <a:solidFill>
                  <a:srgbClr val="A38F60"/>
                </a:solidFill>
              </a:rPr>
              <a:pPr algn="r"/>
              <a:t>27</a:t>
            </a:fld>
            <a:endParaRPr lang="en-US" sz="1600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96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U.S. Supreme Court </a:t>
            </a:r>
            <a:endParaRPr lang="en-US" dirty="0">
              <a:ea typeface="+mj-ea"/>
            </a:endParaRPr>
          </a:p>
        </p:txBody>
      </p:sp>
      <p:sp>
        <p:nvSpPr>
          <p:cNvPr id="2253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8FFE5FA3-1910-9E4B-883A-5227B752A6F9}" type="slidenum">
              <a:rPr lang="en-US" sz="1600">
                <a:solidFill>
                  <a:srgbClr val="A38F60"/>
                </a:solidFill>
              </a:rPr>
              <a:pPr algn="r"/>
              <a:t>28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6988" indent="0" algn="ctr">
              <a:buNone/>
            </a:pPr>
            <a:r>
              <a:rPr lang="en-US" dirty="0" smtClean="0">
                <a:hlinkClick r:id="rId3"/>
              </a:rPr>
              <a:t>www.supremecourt.gov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35653"/>
            <a:ext cx="4800600" cy="357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54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1"/>
            <a:ext cx="9144000" cy="15239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§4: Alternative Dispute Resolution</a:t>
            </a:r>
            <a:endParaRPr lang="en-US" dirty="0">
              <a:ea typeface="+mj-ea"/>
            </a:endParaRPr>
          </a:p>
        </p:txBody>
      </p:sp>
      <p:sp>
        <p:nvSpPr>
          <p:cNvPr id="24580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9F9A7D88-3A2B-504B-AA3D-5CAF16859121}" type="slidenum">
              <a:rPr lang="en-US" sz="1600">
                <a:solidFill>
                  <a:srgbClr val="A38F60"/>
                </a:solidFill>
              </a:rPr>
              <a:pPr algn="r"/>
              <a:t>29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Trials are very expensive and sometimes take many months to resolve.</a:t>
            </a:r>
          </a:p>
          <a:p>
            <a:r>
              <a:rPr lang="en-US" dirty="0" smtClean="0">
                <a:latin typeface="Calibri" charset="0"/>
              </a:rPr>
              <a:t>ADR methods </a:t>
            </a:r>
            <a:r>
              <a:rPr lang="en-US" dirty="0">
                <a:latin typeface="Calibri" charset="0"/>
              </a:rPr>
              <a:t>are inexpensive, relatively </a:t>
            </a:r>
            <a:r>
              <a:rPr lang="en-US" dirty="0" smtClean="0">
                <a:latin typeface="Calibri" charset="0"/>
              </a:rPr>
              <a:t>quick, </a:t>
            </a:r>
            <a:r>
              <a:rPr lang="en-US" dirty="0">
                <a:latin typeface="Calibri" charset="0"/>
              </a:rPr>
              <a:t>and </a:t>
            </a:r>
            <a:r>
              <a:rPr lang="en-US" dirty="0" smtClean="0">
                <a:latin typeface="Calibri" charset="0"/>
              </a:rPr>
              <a:t>give parties more control over process.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20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§2: Basic Judicial Requirements</a:t>
            </a:r>
            <a:endParaRPr lang="en-US" dirty="0">
              <a:ea typeface="+mj-ea"/>
            </a:endParaRPr>
          </a:p>
        </p:txBody>
      </p:sp>
      <p:sp>
        <p:nvSpPr>
          <p:cNvPr id="4100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E8A5DAA2-AD61-8C42-AFF7-6C0DB93D475A}" type="slidenum">
              <a:rPr lang="en-US" sz="1600">
                <a:solidFill>
                  <a:srgbClr val="A38F60"/>
                </a:solidFill>
              </a:rPr>
              <a:pPr algn="r"/>
              <a:t>3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sz="4400" u="sng" dirty="0">
                <a:latin typeface="Calibri" charset="0"/>
              </a:rPr>
              <a:t>Jurisdiction</a:t>
            </a:r>
            <a:r>
              <a:rPr lang="en-US" sz="4400" dirty="0">
                <a:latin typeface="Calibri" charset="0"/>
              </a:rPr>
              <a:t>: </a:t>
            </a:r>
            <a:endParaRPr lang="en-US" sz="4400" dirty="0" smtClean="0">
              <a:latin typeface="Calibri" charset="0"/>
            </a:endParaRPr>
          </a:p>
          <a:p>
            <a:pPr lvl="1"/>
            <a:r>
              <a:rPr lang="ja-JP" altLang="en-US" sz="3600" dirty="0" smtClean="0">
                <a:latin typeface="Calibri" charset="0"/>
              </a:rPr>
              <a:t>“</a:t>
            </a:r>
            <a:r>
              <a:rPr lang="en-US" sz="3600" dirty="0">
                <a:latin typeface="Calibri" charset="0"/>
              </a:rPr>
              <a:t>Juris</a:t>
            </a:r>
            <a:r>
              <a:rPr lang="ja-JP" altLang="en-US" sz="3600" dirty="0">
                <a:latin typeface="Calibri" charset="0"/>
              </a:rPr>
              <a:t>”</a:t>
            </a:r>
            <a:r>
              <a:rPr lang="en-US" sz="3600" dirty="0">
                <a:latin typeface="Calibri" charset="0"/>
              </a:rPr>
              <a:t> (law) </a:t>
            </a:r>
            <a:r>
              <a:rPr lang="ja-JP" altLang="en-US" sz="3600" dirty="0">
                <a:latin typeface="Calibri" charset="0"/>
              </a:rPr>
              <a:t>“</a:t>
            </a:r>
            <a:r>
              <a:rPr lang="en-US" sz="3600" dirty="0">
                <a:latin typeface="Calibri" charset="0"/>
              </a:rPr>
              <a:t>diction</a:t>
            </a:r>
            <a:r>
              <a:rPr lang="ja-JP" altLang="en-US" sz="3600" dirty="0">
                <a:latin typeface="Calibri" charset="0"/>
              </a:rPr>
              <a:t>”</a:t>
            </a:r>
            <a:r>
              <a:rPr lang="en-US" sz="3600" dirty="0">
                <a:latin typeface="Calibri" charset="0"/>
              </a:rPr>
              <a:t> (to speak) is the power of a court to hear a dispute and to </a:t>
            </a:r>
            <a:r>
              <a:rPr lang="ja-JP" altLang="en-US" sz="3600" dirty="0">
                <a:latin typeface="Calibri" charset="0"/>
              </a:rPr>
              <a:t>“</a:t>
            </a:r>
            <a:r>
              <a:rPr lang="en-US" sz="3600" dirty="0">
                <a:latin typeface="Calibri" charset="0"/>
              </a:rPr>
              <a:t>speak the law</a:t>
            </a:r>
            <a:r>
              <a:rPr lang="ja-JP" altLang="en-US" sz="3600" dirty="0">
                <a:latin typeface="Calibri" charset="0"/>
              </a:rPr>
              <a:t>”</a:t>
            </a:r>
            <a:r>
              <a:rPr lang="en-US" sz="3600" dirty="0">
                <a:latin typeface="Calibri" charset="0"/>
              </a:rPr>
              <a:t> into a controversy and render a verdict that is legally binding on the parties to the dispute.  </a:t>
            </a:r>
          </a:p>
        </p:txBody>
      </p:sp>
    </p:spTree>
    <p:extLst>
      <p:ext uri="{BB962C8B-B14F-4D97-AF65-F5344CB8AC3E}">
        <p14:creationId xmlns:p14="http://schemas.microsoft.com/office/powerpoint/2010/main" xmlns="" val="245345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ADR</a:t>
            </a:r>
          </a:p>
        </p:txBody>
      </p:sp>
      <p:sp>
        <p:nvSpPr>
          <p:cNvPr id="25604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556EF769-9BF3-2C4C-8652-EB8F10C6305E}" type="slidenum">
              <a:rPr lang="en-US" sz="1600">
                <a:solidFill>
                  <a:srgbClr val="A38F60"/>
                </a:solidFill>
              </a:rPr>
              <a:pPr algn="r"/>
              <a:t>30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Unless court-ordered, there is no record which is an important factor in commercial litigation due to trade secrets. </a:t>
            </a:r>
          </a:p>
          <a:p>
            <a:r>
              <a:rPr lang="en-US" dirty="0">
                <a:latin typeface="Calibri" charset="0"/>
              </a:rPr>
              <a:t>Most common: </a:t>
            </a:r>
            <a:r>
              <a:rPr lang="en-US" u="sng" dirty="0">
                <a:latin typeface="Calibri" charset="0"/>
              </a:rPr>
              <a:t>negotiation</a:t>
            </a:r>
            <a:r>
              <a:rPr lang="en-US" dirty="0">
                <a:latin typeface="Calibri" charset="0"/>
              </a:rPr>
              <a:t>, </a:t>
            </a:r>
            <a:r>
              <a:rPr lang="en-US" u="sng" dirty="0">
                <a:latin typeface="Calibri" charset="0"/>
              </a:rPr>
              <a:t>mediation</a:t>
            </a:r>
            <a:r>
              <a:rPr lang="en-US" dirty="0">
                <a:latin typeface="Calibri" charset="0"/>
              </a:rPr>
              <a:t>, </a:t>
            </a:r>
            <a:r>
              <a:rPr lang="en-US" u="sng" dirty="0">
                <a:latin typeface="Calibri" charset="0"/>
              </a:rPr>
              <a:t>arbitration</a:t>
            </a:r>
            <a:r>
              <a:rPr lang="en-US" dirty="0" smtClean="0">
                <a:latin typeface="Calibri" charset="0"/>
              </a:rPr>
              <a:t>.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44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Negotiation</a:t>
            </a:r>
            <a:endParaRPr lang="en-US" dirty="0">
              <a:ea typeface="+mj-ea"/>
            </a:endParaRPr>
          </a:p>
        </p:txBody>
      </p:sp>
      <p:sp>
        <p:nvSpPr>
          <p:cNvPr id="2662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82109F3-47ED-924B-A003-1A397FFAD6AD}" type="slidenum">
              <a:rPr lang="en-US" sz="1600">
                <a:solidFill>
                  <a:srgbClr val="A38F60"/>
                </a:solidFill>
              </a:rPr>
              <a:pPr algn="r"/>
              <a:t>31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Informal, sometimes without attorneys, where differences are discussed with the goal of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meeting of the minds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in resolving the case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70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Negotiation</a:t>
            </a:r>
            <a:endParaRPr lang="en-US" dirty="0">
              <a:ea typeface="+mj-ea"/>
            </a:endParaRPr>
          </a:p>
        </p:txBody>
      </p:sp>
      <p:sp>
        <p:nvSpPr>
          <p:cNvPr id="2662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82109F3-47ED-924B-A003-1A397FFAD6AD}" type="slidenum">
              <a:rPr lang="en-US" sz="1600">
                <a:solidFill>
                  <a:srgbClr val="A38F60"/>
                </a:solidFill>
              </a:rPr>
              <a:pPr algn="r"/>
              <a:t>32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Successful </a:t>
            </a:r>
            <a:r>
              <a:rPr lang="en-US" dirty="0">
                <a:latin typeface="Calibri" charset="0"/>
              </a:rPr>
              <a:t>negotiation involves thorough preparation, from a position of strength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10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Mediation</a:t>
            </a:r>
          </a:p>
        </p:txBody>
      </p:sp>
      <p:sp>
        <p:nvSpPr>
          <p:cNvPr id="2765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2E1C8D2-8A5E-B345-A50E-0FD857820276}" type="slidenum">
              <a:rPr lang="en-US" sz="1600">
                <a:solidFill>
                  <a:srgbClr val="A38F60"/>
                </a:solidFill>
              </a:rPr>
              <a:pPr algn="r"/>
              <a:t>33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Involves neutral 3</a:t>
            </a:r>
            <a:r>
              <a:rPr lang="en-US" baseline="30000" dirty="0">
                <a:latin typeface="Calibri" charset="0"/>
              </a:rPr>
              <a:t>rd</a:t>
            </a:r>
            <a:r>
              <a:rPr lang="en-US" dirty="0">
                <a:latin typeface="Calibri" charset="0"/>
              </a:rPr>
              <a:t> party </a:t>
            </a:r>
            <a:r>
              <a:rPr lang="en-US" dirty="0" smtClean="0">
                <a:latin typeface="Calibri" charset="0"/>
              </a:rPr>
              <a:t>‘mediator’.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Mediator talks face-to-face with parties (in different rooms) to determine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common ground.</a:t>
            </a:r>
            <a:r>
              <a:rPr lang="ja-JP" altLang="en-US" dirty="0" smtClean="0">
                <a:latin typeface="Calibri" charset="0"/>
              </a:rPr>
              <a:t>”</a:t>
            </a:r>
            <a:r>
              <a:rPr lang="en-US" altLang="ja-JP" dirty="0" smtClean="0">
                <a:latin typeface="Calibri" charset="0"/>
              </a:rPr>
              <a:t> </a:t>
            </a:r>
            <a:r>
              <a:rPr lang="en-US" altLang="ja-JP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58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Mediation</a:t>
            </a:r>
          </a:p>
        </p:txBody>
      </p:sp>
      <p:sp>
        <p:nvSpPr>
          <p:cNvPr id="2765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2E1C8D2-8A5E-B345-A50E-0FD857820276}" type="slidenum">
              <a:rPr lang="en-US" sz="1600">
                <a:solidFill>
                  <a:srgbClr val="A38F60"/>
                </a:solidFill>
              </a:rPr>
              <a:pPr algn="r"/>
              <a:t>34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Advantages</a:t>
            </a:r>
            <a:r>
              <a:rPr lang="en-US" dirty="0">
                <a:latin typeface="Calibri" charset="0"/>
              </a:rPr>
              <a:t>: few rules, customize process, parties control results (win-win).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Disadvantages: mediator fees, no sanctions or deadlines.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1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Arbitration</a:t>
            </a:r>
            <a:endParaRPr lang="en-US" dirty="0">
              <a:ea typeface="+mj-ea"/>
            </a:endParaRPr>
          </a:p>
        </p:txBody>
      </p:sp>
      <p:sp>
        <p:nvSpPr>
          <p:cNvPr id="286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5695502-D4AC-5A49-B40B-0B1E2D851C38}" type="slidenum">
              <a:rPr lang="en-US" sz="1600">
                <a:solidFill>
                  <a:srgbClr val="A38F60"/>
                </a:solidFill>
              </a:rPr>
              <a:pPr algn="r"/>
              <a:t>35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Neutral 3</a:t>
            </a:r>
            <a:r>
              <a:rPr lang="en-US" baseline="30000" dirty="0">
                <a:latin typeface="Calibri" charset="0"/>
              </a:rPr>
              <a:t>rd</a:t>
            </a:r>
            <a:r>
              <a:rPr lang="en-US" dirty="0">
                <a:latin typeface="Calibri" charset="0"/>
              </a:rPr>
              <a:t> party </a:t>
            </a:r>
            <a:r>
              <a:rPr lang="en-US" dirty="0" smtClean="0">
                <a:latin typeface="Calibri" charset="0"/>
              </a:rPr>
              <a:t>can render </a:t>
            </a:r>
            <a:r>
              <a:rPr lang="en-US" dirty="0">
                <a:latin typeface="Calibri" charset="0"/>
              </a:rPr>
              <a:t>a legally-binding decision; usually an expert or well-respected government official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3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Arbitration</a:t>
            </a:r>
            <a:endParaRPr lang="en-US" dirty="0">
              <a:ea typeface="+mj-ea"/>
            </a:endParaRPr>
          </a:p>
        </p:txBody>
      </p:sp>
      <p:sp>
        <p:nvSpPr>
          <p:cNvPr id="286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5695502-D4AC-5A49-B40B-0B1E2D851C38}" type="slidenum">
              <a:rPr lang="en-US" sz="1600">
                <a:solidFill>
                  <a:srgbClr val="A38F60"/>
                </a:solidFill>
              </a:rPr>
              <a:pPr algn="r"/>
              <a:t>36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Disadvantages:</a:t>
            </a:r>
          </a:p>
          <a:p>
            <a:pPr lvl="1"/>
            <a:r>
              <a:rPr lang="en-US" dirty="0">
                <a:latin typeface="Calibri" charset="0"/>
              </a:rPr>
              <a:t>Results </a:t>
            </a:r>
            <a:r>
              <a:rPr lang="en-US" dirty="0" smtClean="0">
                <a:latin typeface="Calibri" charset="0"/>
              </a:rPr>
              <a:t>unpredictable </a:t>
            </a:r>
            <a:r>
              <a:rPr lang="en-US" dirty="0">
                <a:latin typeface="Calibri" charset="0"/>
              </a:rPr>
              <a:t>because arbitrators </a:t>
            </a:r>
            <a:r>
              <a:rPr lang="en-US" dirty="0" smtClean="0">
                <a:latin typeface="Calibri" charset="0"/>
              </a:rPr>
              <a:t>are not required to follow </a:t>
            </a:r>
            <a:r>
              <a:rPr lang="en-US" dirty="0">
                <a:latin typeface="Calibri" charset="0"/>
              </a:rPr>
              <a:t>precedent or rules of procedure or evidence.</a:t>
            </a:r>
          </a:p>
          <a:p>
            <a:pPr lvl="1"/>
            <a:r>
              <a:rPr lang="en-US" dirty="0" smtClean="0">
                <a:latin typeface="Calibri" charset="0"/>
              </a:rPr>
              <a:t>No written </a:t>
            </a:r>
            <a:r>
              <a:rPr lang="en-US" dirty="0">
                <a:latin typeface="Calibri" charset="0"/>
              </a:rPr>
              <a:t>opinions.</a:t>
            </a:r>
          </a:p>
          <a:p>
            <a:pPr lvl="1"/>
            <a:r>
              <a:rPr lang="en-US" dirty="0">
                <a:latin typeface="Calibri" charset="0"/>
              </a:rPr>
              <a:t>Generally, no </a:t>
            </a:r>
            <a:r>
              <a:rPr lang="en-US" dirty="0" smtClean="0">
                <a:latin typeface="Calibri" charset="0"/>
              </a:rPr>
              <a:t>discovery.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54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Arbitration</a:t>
            </a:r>
            <a:endParaRPr lang="en-US" dirty="0">
              <a:ea typeface="+mj-ea"/>
            </a:endParaRPr>
          </a:p>
        </p:txBody>
      </p:sp>
      <p:sp>
        <p:nvSpPr>
          <p:cNvPr id="286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5695502-D4AC-5A49-B40B-0B1E2D851C38}" type="slidenum">
              <a:rPr lang="en-US" sz="1600">
                <a:solidFill>
                  <a:srgbClr val="A38F60"/>
                </a:solidFill>
              </a:rPr>
              <a:pPr algn="r"/>
              <a:t>37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Process.</a:t>
            </a:r>
          </a:p>
          <a:p>
            <a:pPr lvl="1"/>
            <a:r>
              <a:rPr lang="en-US" dirty="0">
                <a:latin typeface="Calibri" charset="0"/>
              </a:rPr>
              <a:t>Case begins with a submission to an arbitrator. 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Next </a:t>
            </a:r>
            <a:r>
              <a:rPr lang="en-US" dirty="0">
                <a:latin typeface="Calibri" charset="0"/>
              </a:rPr>
              <a:t>comes the hearing where parties present evidence and arguments. Finally, the arbitrator renders an award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32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Arbitration</a:t>
            </a:r>
            <a:endParaRPr lang="en-US" dirty="0">
              <a:ea typeface="+mj-ea"/>
            </a:endParaRPr>
          </a:p>
        </p:txBody>
      </p:sp>
      <p:sp>
        <p:nvSpPr>
          <p:cNvPr id="286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5695502-D4AC-5A49-B40B-0B1E2D851C38}" type="slidenum">
              <a:rPr lang="en-US" sz="1600">
                <a:solidFill>
                  <a:srgbClr val="A38F60"/>
                </a:solidFill>
              </a:rPr>
              <a:pPr algn="r"/>
              <a:t>38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Process.</a:t>
            </a:r>
          </a:p>
          <a:p>
            <a:pPr lvl="1"/>
            <a:r>
              <a:rPr lang="en-US" dirty="0" smtClean="0">
                <a:latin typeface="Calibri" charset="0"/>
              </a:rPr>
              <a:t>Courts </a:t>
            </a:r>
            <a:r>
              <a:rPr lang="en-US" dirty="0">
                <a:latin typeface="Calibri" charset="0"/>
              </a:rPr>
              <a:t>are not involved in arbitration unless  an arbitration clause in a contract needs enforcement.</a:t>
            </a:r>
          </a:p>
          <a:p>
            <a:pPr lvl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78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Arbitration</a:t>
            </a:r>
            <a:endParaRPr lang="en-US" dirty="0">
              <a:ea typeface="+mj-ea"/>
            </a:endParaRPr>
          </a:p>
        </p:txBody>
      </p:sp>
      <p:sp>
        <p:nvSpPr>
          <p:cNvPr id="286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5695502-D4AC-5A49-B40B-0B1E2D851C38}" type="slidenum">
              <a:rPr lang="en-US" sz="1600">
                <a:solidFill>
                  <a:srgbClr val="A38F60"/>
                </a:solidFill>
              </a:rPr>
              <a:pPr algn="r"/>
              <a:t>39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Arbitrator’s Decision.</a:t>
            </a:r>
          </a:p>
          <a:p>
            <a:pPr lvl="1"/>
            <a:r>
              <a:rPr lang="en-US" dirty="0" smtClean="0">
                <a:latin typeface="Calibri" charset="0"/>
              </a:rPr>
              <a:t>Decision is called an award.</a:t>
            </a:r>
          </a:p>
          <a:p>
            <a:pPr lvl="1"/>
            <a:r>
              <a:rPr lang="en-US" dirty="0" smtClean="0">
                <a:latin typeface="Calibri" charset="0"/>
              </a:rPr>
              <a:t>Usually final, courts will only review if evidence of:</a:t>
            </a:r>
          </a:p>
          <a:p>
            <a:pPr lvl="2"/>
            <a:r>
              <a:rPr lang="en-US" sz="3200" dirty="0" smtClean="0">
                <a:latin typeface="Calibri" charset="0"/>
              </a:rPr>
              <a:t>Arbitrator’s bad faith.</a:t>
            </a:r>
          </a:p>
          <a:p>
            <a:pPr lvl="2"/>
            <a:r>
              <a:rPr lang="en-US" sz="3200" dirty="0" smtClean="0">
                <a:latin typeface="Calibri" charset="0"/>
              </a:rPr>
              <a:t>Award violates public policy.</a:t>
            </a:r>
          </a:p>
          <a:p>
            <a:pPr lvl="2"/>
            <a:r>
              <a:rPr lang="en-US" sz="3200" dirty="0" smtClean="0">
                <a:latin typeface="Calibri" charset="0"/>
              </a:rPr>
              <a:t>Arbitrator exceeded her powers. </a:t>
            </a:r>
          </a:p>
        </p:txBody>
      </p:sp>
    </p:spTree>
    <p:extLst>
      <p:ext uri="{BB962C8B-B14F-4D97-AF65-F5344CB8AC3E}">
        <p14:creationId xmlns:p14="http://schemas.microsoft.com/office/powerpoint/2010/main" xmlns="" val="223997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Jurisdiction</a:t>
            </a:r>
            <a:endParaRPr lang="en-US" dirty="0">
              <a:ea typeface="+mj-ea"/>
            </a:endParaRPr>
          </a:p>
        </p:txBody>
      </p:sp>
      <p:sp>
        <p:nvSpPr>
          <p:cNvPr id="5124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00BBB002-E35A-6C47-A141-A61907FAE090}" type="slidenum">
              <a:rPr lang="en-US" sz="1600">
                <a:solidFill>
                  <a:srgbClr val="A38F60"/>
                </a:solidFill>
              </a:rPr>
              <a:pPr algn="r"/>
              <a:t>4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" charset="0"/>
              </a:rPr>
              <a:t>Over Persons</a:t>
            </a:r>
            <a:r>
              <a:rPr lang="en-US" dirty="0">
                <a:latin typeface="Calibri" charset="0"/>
              </a:rPr>
              <a:t>: 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P</a:t>
            </a:r>
            <a:r>
              <a:rPr lang="en-US" dirty="0" smtClean="0">
                <a:latin typeface="Calibri" charset="0"/>
              </a:rPr>
              <a:t>ower </a:t>
            </a:r>
            <a:r>
              <a:rPr lang="en-US" dirty="0">
                <a:latin typeface="Calibri" charset="0"/>
              </a:rPr>
              <a:t>of a court to compel the presence of the parties (including corporations) to a dispute to appear before the court and litigate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1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Arbitration</a:t>
            </a:r>
            <a:endParaRPr lang="en-US" dirty="0">
              <a:ea typeface="+mj-ea"/>
            </a:endParaRPr>
          </a:p>
        </p:txBody>
      </p:sp>
      <p:sp>
        <p:nvSpPr>
          <p:cNvPr id="2867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5695502-D4AC-5A49-B40B-0B1E2D851C38}" type="slidenum">
              <a:rPr lang="en-US" sz="1600">
                <a:solidFill>
                  <a:srgbClr val="A38F60"/>
                </a:solidFill>
              </a:rPr>
              <a:pPr algn="r"/>
              <a:t>40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Arbitration Clauses.</a:t>
            </a:r>
          </a:p>
          <a:p>
            <a:pPr lvl="1"/>
            <a:r>
              <a:rPr lang="en-US" dirty="0" smtClean="0">
                <a:latin typeface="Calibri" charset="0"/>
              </a:rPr>
              <a:t>Almost any commercial matter can be submitted to arbitration.</a:t>
            </a:r>
          </a:p>
          <a:p>
            <a:pPr lvl="1"/>
            <a:r>
              <a:rPr lang="en-US" dirty="0" smtClean="0">
                <a:latin typeface="Calibri" charset="0"/>
              </a:rPr>
              <a:t>Usually this is done with an arbitration clause in a contract (see Chapter 11 on Contracts).</a:t>
            </a:r>
          </a:p>
        </p:txBody>
      </p:sp>
    </p:spTree>
    <p:extLst>
      <p:ext uri="{BB962C8B-B14F-4D97-AF65-F5344CB8AC3E}">
        <p14:creationId xmlns:p14="http://schemas.microsoft.com/office/powerpoint/2010/main" xmlns="" val="286873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Arbitration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Arbitration Statutes.</a:t>
            </a:r>
          </a:p>
          <a:p>
            <a:pPr lvl="1"/>
            <a:r>
              <a:rPr lang="en-US" dirty="0" smtClean="0"/>
              <a:t>Uniform Arbitration Act of 1955.</a:t>
            </a:r>
          </a:p>
          <a:p>
            <a:pPr lvl="1"/>
            <a:r>
              <a:rPr lang="en-US" dirty="0" smtClean="0"/>
              <a:t>Federal Arbitration Act.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 2.3  </a:t>
            </a:r>
            <a:r>
              <a:rPr lang="en-US" b="1" i="1" cap="small" dirty="0" smtClean="0">
                <a:solidFill>
                  <a:srgbClr val="068000"/>
                </a:solidFill>
              </a:rPr>
              <a:t>Cleveland Construction, Inc. v. Levco Construction, Inc. </a:t>
            </a:r>
            <a:r>
              <a:rPr lang="en-US" b="1" cap="small" dirty="0" smtClean="0">
                <a:solidFill>
                  <a:srgbClr val="068000"/>
                </a:solidFill>
              </a:rPr>
              <a:t>(2012).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713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Arbitration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of Arbitrability.</a:t>
            </a:r>
          </a:p>
          <a:p>
            <a:pPr lvl="1"/>
            <a:r>
              <a:rPr lang="en-US" dirty="0" smtClean="0"/>
              <a:t>No party will be compelled to arbitration unless a court finds the party </a:t>
            </a:r>
            <a:r>
              <a:rPr lang="en-US" i="1" dirty="0" smtClean="0"/>
              <a:t>consented</a:t>
            </a:r>
            <a:r>
              <a:rPr lang="en-US" dirty="0" smtClean="0"/>
              <a:t>, and that they are fair to both parties.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07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Arbitration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Mandatory Arbitration in the Employment Context.</a:t>
            </a:r>
          </a:p>
          <a:p>
            <a:pPr lvl="1"/>
            <a:r>
              <a:rPr lang="en-US" dirty="0" smtClean="0"/>
              <a:t>Generally clauses are enforceable.</a:t>
            </a:r>
          </a:p>
          <a:p>
            <a:pPr lvl="1"/>
            <a:r>
              <a:rPr lang="en-US" i="1" dirty="0" smtClean="0"/>
              <a:t>Gilmer</a:t>
            </a:r>
            <a:r>
              <a:rPr lang="en-US" dirty="0" smtClean="0"/>
              <a:t> decision (1991). </a:t>
            </a:r>
          </a:p>
          <a:p>
            <a:pPr lvl="1"/>
            <a:r>
              <a:rPr lang="en-US" dirty="0" smtClean="0"/>
              <a:t>Arbitrators do not have to follow precedent or rules of procedure or evidence.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99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Arbitration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 Arbitration in the Employment Context.</a:t>
            </a:r>
          </a:p>
          <a:p>
            <a:pPr lvl="1"/>
            <a:r>
              <a:rPr lang="en-US" dirty="0" smtClean="0"/>
              <a:t>Private Arbitration Proceedings.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15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Alternate Dispute Resolution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ADR.</a:t>
            </a:r>
          </a:p>
          <a:p>
            <a:pPr lvl="1"/>
            <a:r>
              <a:rPr lang="en-US" dirty="0" smtClean="0"/>
              <a:t>Assisted Case Evaluation.</a:t>
            </a:r>
          </a:p>
          <a:p>
            <a:pPr lvl="1"/>
            <a:r>
              <a:rPr lang="en-US" dirty="0" smtClean="0"/>
              <a:t>Mini-Trial.</a:t>
            </a:r>
          </a:p>
          <a:p>
            <a:pPr lvl="1"/>
            <a:r>
              <a:rPr lang="en-US" dirty="0" smtClean="0"/>
              <a:t>Binding mediation.</a:t>
            </a:r>
          </a:p>
          <a:p>
            <a:pPr lvl="1"/>
            <a:r>
              <a:rPr lang="en-US" dirty="0" smtClean="0"/>
              <a:t>Summary Jury Trial.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73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Alternate Dispute Resolution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Providers of ADR Services.</a:t>
            </a:r>
          </a:p>
          <a:p>
            <a:pPr lvl="1"/>
            <a:r>
              <a:rPr lang="en-US" dirty="0" smtClean="0"/>
              <a:t>American Arbitration Association.</a:t>
            </a:r>
          </a:p>
          <a:p>
            <a:pPr lvl="1"/>
            <a:r>
              <a:rPr lang="en-US" dirty="0" smtClean="0"/>
              <a:t>Hundreds of for-profit firms provide ADR services.</a:t>
            </a:r>
          </a:p>
          <a:p>
            <a:pPr lvl="1"/>
            <a:r>
              <a:rPr lang="en-US" dirty="0" smtClean="0"/>
              <a:t>Retired judges.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23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Online Dispute Resolution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Also called ODR.</a:t>
            </a:r>
          </a:p>
          <a:p>
            <a:r>
              <a:rPr lang="en-US" sz="4000" dirty="0"/>
              <a:t>Uses the Internet to resolve disputes.</a:t>
            </a:r>
          </a:p>
          <a:p>
            <a:r>
              <a:rPr lang="en-US" sz="4000" dirty="0"/>
              <a:t>Still in its infancy but is gaining momentum.</a:t>
            </a:r>
          </a:p>
          <a:p>
            <a:r>
              <a:rPr lang="en-US" sz="4000" dirty="0"/>
              <a:t>See, </a:t>
            </a:r>
            <a:r>
              <a:rPr lang="en-US" sz="4000" i="1" dirty="0"/>
              <a:t>e.g.,</a:t>
            </a:r>
            <a:r>
              <a:rPr lang="en-US" sz="4000" dirty="0"/>
              <a:t> </a:t>
            </a:r>
            <a:r>
              <a:rPr lang="en-US" sz="4000" dirty="0" smtClean="0">
                <a:hlinkClick r:id="rId3"/>
              </a:rPr>
              <a:t>www.cybersettle.com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20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itchFamily="18" charset="0"/>
              </a:rPr>
              <a:t>§ </a:t>
            </a:r>
            <a:r>
              <a:rPr lang="en-US" dirty="0" smtClean="0">
                <a:ea typeface="+mj-ea"/>
                <a:cs typeface="Times New Roman" pitchFamily="18" charset="0"/>
              </a:rPr>
              <a:t>5: </a:t>
            </a:r>
            <a:r>
              <a:rPr lang="en-US" dirty="0">
                <a:ea typeface="+mj-ea"/>
                <a:cs typeface="Times New Roman" pitchFamily="18" charset="0"/>
              </a:rPr>
              <a:t>International Dispute Resolution</a:t>
            </a:r>
            <a:endParaRPr lang="en-US" dirty="0">
              <a:ea typeface="+mj-ea"/>
            </a:endParaRPr>
          </a:p>
        </p:txBody>
      </p:sp>
      <p:sp>
        <p:nvSpPr>
          <p:cNvPr id="35844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DBC1C65A-CCA6-9247-BEF2-0F200ACC6ABC}" type="slidenum">
              <a:rPr lang="en-US" sz="1600">
                <a:solidFill>
                  <a:srgbClr val="A38F60"/>
                </a:solidFill>
              </a:rPr>
              <a:pPr algn="r"/>
              <a:t>48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Forum Selection and Choice-of-Law clauses in contracts govern the transaction.</a:t>
            </a:r>
          </a:p>
          <a:p>
            <a:r>
              <a:rPr lang="en-US" dirty="0">
                <a:latin typeface="Calibri" charset="0"/>
              </a:rPr>
              <a:t>Arbitration clauses are generally incorporated into international contracts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40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Jurisdiction</a:t>
            </a:r>
            <a:endParaRPr lang="en-US" dirty="0">
              <a:ea typeface="+mj-ea"/>
            </a:endParaRPr>
          </a:p>
        </p:txBody>
      </p:sp>
      <p:sp>
        <p:nvSpPr>
          <p:cNvPr id="614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92B2E64-D659-2643-8869-707400A45F82}" type="slidenum">
              <a:rPr lang="en-US" sz="1600">
                <a:solidFill>
                  <a:srgbClr val="A38F60"/>
                </a:solidFill>
              </a:rPr>
              <a:pPr algn="r"/>
              <a:t>5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" charset="0"/>
              </a:rPr>
              <a:t>Over Property (</a:t>
            </a:r>
            <a:r>
              <a:rPr lang="en-US" i="1" u="sng" dirty="0">
                <a:latin typeface="Calibri" charset="0"/>
              </a:rPr>
              <a:t>In Rem)</a:t>
            </a:r>
            <a:r>
              <a:rPr lang="en-US" dirty="0" smtClean="0">
                <a:latin typeface="Calibri" charset="0"/>
              </a:rPr>
              <a:t>:</a:t>
            </a:r>
          </a:p>
          <a:p>
            <a:pPr lvl="1"/>
            <a:r>
              <a:rPr lang="en-US" dirty="0" smtClean="0">
                <a:latin typeface="Calibri" charset="0"/>
              </a:rPr>
              <a:t>A court has power </a:t>
            </a:r>
            <a:r>
              <a:rPr lang="en-US" dirty="0">
                <a:latin typeface="Calibri" charset="0"/>
              </a:rPr>
              <a:t>to decide issues relating to property, whether the property is real, personal, tangible, or intangible. 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56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Jurisdiction</a:t>
            </a:r>
            <a:endParaRPr lang="en-US" dirty="0">
              <a:ea typeface="+mj-ea"/>
            </a:endParaRPr>
          </a:p>
        </p:txBody>
      </p:sp>
      <p:sp>
        <p:nvSpPr>
          <p:cNvPr id="6148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92B2E64-D659-2643-8869-707400A45F82}" type="slidenum">
              <a:rPr lang="en-US" sz="1600">
                <a:solidFill>
                  <a:srgbClr val="A38F60"/>
                </a:solidFill>
              </a:rPr>
              <a:pPr algn="r"/>
              <a:t>6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" charset="0"/>
              </a:rPr>
              <a:t>Over Property (</a:t>
            </a:r>
            <a:r>
              <a:rPr lang="en-US" i="1" u="sng" dirty="0">
                <a:latin typeface="Calibri" charset="0"/>
              </a:rPr>
              <a:t>In Rem)</a:t>
            </a:r>
            <a:r>
              <a:rPr lang="en-US" dirty="0">
                <a:latin typeface="Calibri" charset="0"/>
              </a:rPr>
              <a:t>: 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court generally has </a:t>
            </a:r>
            <a:r>
              <a:rPr lang="en-US" i="1" dirty="0">
                <a:latin typeface="Calibri" charset="0"/>
              </a:rPr>
              <a:t>in rem</a:t>
            </a:r>
            <a:r>
              <a:rPr lang="en-US" dirty="0">
                <a:latin typeface="Calibri" charset="0"/>
              </a:rPr>
              <a:t> jurisdiction over any property situated within its geographical borders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35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Jurisdiction</a:t>
            </a:r>
            <a:endParaRPr lang="en-US" dirty="0">
              <a:ea typeface="+mj-ea"/>
            </a:endParaRPr>
          </a:p>
        </p:txBody>
      </p:sp>
      <p:sp>
        <p:nvSpPr>
          <p:cNvPr id="7172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66BE394B-8070-0B4F-ACBD-582A834EEE40}" type="slidenum">
              <a:rPr lang="en-US" sz="1600">
                <a:solidFill>
                  <a:srgbClr val="A38F60"/>
                </a:solidFill>
              </a:rPr>
              <a:pPr algn="r"/>
              <a:t>7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" charset="0"/>
              </a:rPr>
              <a:t>Long Arm Statutes</a:t>
            </a:r>
            <a:r>
              <a:rPr lang="en-US" dirty="0">
                <a:latin typeface="Calibri" charset="0"/>
              </a:rPr>
              <a:t>: </a:t>
            </a:r>
          </a:p>
          <a:p>
            <a:pPr lvl="1"/>
            <a:r>
              <a:rPr lang="en-US" dirty="0">
                <a:latin typeface="Calibri" charset="0"/>
              </a:rPr>
              <a:t>Courts use long-arm statutes for non-resident parties based on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minimum contacts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with state. Means defendant had some connection with forum state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0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Jurisdiction</a:t>
            </a:r>
            <a:endParaRPr lang="en-US" dirty="0">
              <a:ea typeface="+mj-ea"/>
            </a:endParaRPr>
          </a:p>
        </p:txBody>
      </p:sp>
      <p:sp>
        <p:nvSpPr>
          <p:cNvPr id="8196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2CAEB6D1-F092-5745-B85E-D2CCB85F5EBA}" type="slidenum">
              <a:rPr lang="en-US" sz="1600">
                <a:solidFill>
                  <a:srgbClr val="A38F60"/>
                </a:solidFill>
              </a:rPr>
              <a:pPr algn="r"/>
              <a:t>8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Corporate Contacts: </a:t>
            </a:r>
          </a:p>
          <a:p>
            <a:pPr lvl="1"/>
            <a:r>
              <a:rPr lang="en-US" dirty="0" smtClean="0">
                <a:latin typeface="Calibri" charset="0"/>
              </a:rPr>
              <a:t>Courts use same principles as for a natural persons?</a:t>
            </a:r>
          </a:p>
          <a:p>
            <a:pPr lvl="1"/>
            <a:r>
              <a:rPr lang="en-US" dirty="0" smtClean="0">
                <a:latin typeface="Calibri" charset="0"/>
              </a:rPr>
              <a:t>Minimum Contacts? Example: does </a:t>
            </a:r>
            <a:r>
              <a:rPr lang="en-US" dirty="0">
                <a:latin typeface="Calibri" charset="0"/>
              </a:rPr>
              <a:t>a business actively advertise within a state</a:t>
            </a:r>
            <a:r>
              <a:rPr lang="en-US" dirty="0" smtClean="0">
                <a:latin typeface="Calibri" charset="0"/>
              </a:rPr>
              <a:t>?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30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Subject Matter Jurisdiction</a:t>
            </a:r>
          </a:p>
        </p:txBody>
      </p:sp>
      <p:sp>
        <p:nvSpPr>
          <p:cNvPr id="9220" name="Slide Number Placeholder 4"/>
          <p:cNvSpPr txBox="1">
            <a:spLocks/>
          </p:cNvSpPr>
          <p:nvPr/>
        </p:nvSpPr>
        <p:spPr bwMode="auto">
          <a:xfrm>
            <a:off x="8153400" y="64928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0F6923A6-B48B-3F40-90DE-E7D92FB62C78}" type="slidenum">
              <a:rPr lang="en-US" sz="1600">
                <a:solidFill>
                  <a:srgbClr val="A38F60"/>
                </a:solidFill>
              </a:rPr>
              <a:pPr algn="r"/>
              <a:t>9</a:t>
            </a:fld>
            <a:endParaRPr lang="en-US" sz="1600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General and Limited Jurisdiction.</a:t>
            </a:r>
          </a:p>
          <a:p>
            <a:pPr lvl="1"/>
            <a:r>
              <a:rPr lang="en-US" dirty="0" smtClean="0">
                <a:latin typeface="Calibri" charset="0"/>
              </a:rPr>
              <a:t>Statutory limitation </a:t>
            </a:r>
            <a:r>
              <a:rPr lang="en-US" dirty="0">
                <a:latin typeface="Calibri" charset="0"/>
              </a:rPr>
              <a:t>on the </a:t>
            </a:r>
            <a:r>
              <a:rPr lang="en-US" i="1" dirty="0">
                <a:latin typeface="Calibri" charset="0"/>
              </a:rPr>
              <a:t>types</a:t>
            </a:r>
            <a:r>
              <a:rPr lang="en-US" dirty="0">
                <a:latin typeface="Calibri" charset="0"/>
              </a:rPr>
              <a:t> of cases a court can hear, usually determined by federal or state statutes.  </a:t>
            </a:r>
            <a:r>
              <a:rPr lang="en-US" dirty="0" smtClean="0">
                <a:latin typeface="Calibri" charset="0"/>
              </a:rPr>
              <a:t>(Example</a:t>
            </a:r>
            <a:r>
              <a:rPr lang="en-US" dirty="0">
                <a:latin typeface="Calibri" charset="0"/>
              </a:rPr>
              <a:t>: probate, bankruptcy, criminal</a:t>
            </a:r>
            <a:r>
              <a:rPr lang="en-US" dirty="0" smtClean="0">
                <a:latin typeface="Calibri" charset="0"/>
              </a:rPr>
              <a:t>.)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5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1403</Words>
  <Application>Microsoft Office PowerPoint</Application>
  <PresentationFormat>On-screen Show (4:3)</PresentationFormat>
  <Paragraphs>280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Chapter 2: Courts and Alternative Dispute Resolution</vt:lpstr>
      <vt:lpstr>§1: The Judiciary’s Role In  American Government </vt:lpstr>
      <vt:lpstr>§2: Basic Judicial Requirements</vt:lpstr>
      <vt:lpstr>Jurisdiction</vt:lpstr>
      <vt:lpstr>Jurisdiction</vt:lpstr>
      <vt:lpstr>Jurisdiction</vt:lpstr>
      <vt:lpstr>Jurisdiction</vt:lpstr>
      <vt:lpstr>Jurisdiction</vt:lpstr>
      <vt:lpstr>Subject Matter Jurisdiction</vt:lpstr>
      <vt:lpstr>Original and Appellate Jurisdiction</vt:lpstr>
      <vt:lpstr>Federal Court Jurisdiction</vt:lpstr>
      <vt:lpstr>Federal Court Jurisdiction</vt:lpstr>
      <vt:lpstr>Exclusive vs.  Concurrent Jurisdiction</vt:lpstr>
      <vt:lpstr>Slide 14</vt:lpstr>
      <vt:lpstr>Jurisdiction in Cyberspace</vt:lpstr>
      <vt:lpstr>Jurisdiction in Cyberspace</vt:lpstr>
      <vt:lpstr>Venue</vt:lpstr>
      <vt:lpstr>Standing to Sue</vt:lpstr>
      <vt:lpstr>§3: State and Federal Court Systems</vt:lpstr>
      <vt:lpstr>Federal Court Systems </vt:lpstr>
      <vt:lpstr>State Courts</vt:lpstr>
      <vt:lpstr>State Courts</vt:lpstr>
      <vt:lpstr>State Courts</vt:lpstr>
      <vt:lpstr>State Courts</vt:lpstr>
      <vt:lpstr>Federal Courts</vt:lpstr>
      <vt:lpstr>Boundaries of  U.S. Courts of Appeal</vt:lpstr>
      <vt:lpstr>The U.S. Supreme Court </vt:lpstr>
      <vt:lpstr>The U.S. Supreme Court </vt:lpstr>
      <vt:lpstr>§4: Alternative Dispute Resolution</vt:lpstr>
      <vt:lpstr>ADR</vt:lpstr>
      <vt:lpstr>Negotiation</vt:lpstr>
      <vt:lpstr>Negotiation</vt:lpstr>
      <vt:lpstr>Mediation</vt:lpstr>
      <vt:lpstr>Mediation</vt:lpstr>
      <vt:lpstr>Arbitration</vt:lpstr>
      <vt:lpstr>Arbitration</vt:lpstr>
      <vt:lpstr>Arbitration</vt:lpstr>
      <vt:lpstr>Arbitration</vt:lpstr>
      <vt:lpstr>Arbitration</vt:lpstr>
      <vt:lpstr>Arbitration</vt:lpstr>
      <vt:lpstr>Arbitration</vt:lpstr>
      <vt:lpstr>Arbitration</vt:lpstr>
      <vt:lpstr>Arbitration</vt:lpstr>
      <vt:lpstr>Arbitration</vt:lpstr>
      <vt:lpstr>Alternate Dispute Resolution</vt:lpstr>
      <vt:lpstr>Alternate Dispute Resolution</vt:lpstr>
      <vt:lpstr>Online Dispute Resolution</vt:lpstr>
      <vt:lpstr>§ 5: International Dispute Resolution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68</cp:revision>
  <dcterms:created xsi:type="dcterms:W3CDTF">2010-07-08T19:43:46Z</dcterms:created>
  <dcterms:modified xsi:type="dcterms:W3CDTF">2013-08-21T16:55:34Z</dcterms:modified>
  <cp:category/>
</cp:coreProperties>
</file>