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45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64" r:id="rId3"/>
    <p:sldId id="285" r:id="rId4"/>
    <p:sldId id="265" r:id="rId5"/>
    <p:sldId id="286" r:id="rId6"/>
    <p:sldId id="266" r:id="rId7"/>
    <p:sldId id="267" r:id="rId8"/>
    <p:sldId id="268" r:id="rId9"/>
    <p:sldId id="300" r:id="rId10"/>
    <p:sldId id="269" r:id="rId11"/>
    <p:sldId id="301" r:id="rId12"/>
    <p:sldId id="287" r:id="rId13"/>
    <p:sldId id="270" r:id="rId14"/>
    <p:sldId id="271" r:id="rId15"/>
    <p:sldId id="302" r:id="rId16"/>
    <p:sldId id="272" r:id="rId17"/>
    <p:sldId id="305" r:id="rId18"/>
    <p:sldId id="306" r:id="rId19"/>
    <p:sldId id="304" r:id="rId20"/>
    <p:sldId id="307" r:id="rId21"/>
    <p:sldId id="274" r:id="rId22"/>
    <p:sldId id="308" r:id="rId23"/>
    <p:sldId id="290" r:id="rId24"/>
    <p:sldId id="276" r:id="rId25"/>
    <p:sldId id="311" r:id="rId26"/>
    <p:sldId id="291" r:id="rId27"/>
    <p:sldId id="292" r:id="rId28"/>
    <p:sldId id="320" r:id="rId29"/>
    <p:sldId id="293" r:id="rId30"/>
    <p:sldId id="294" r:id="rId31"/>
    <p:sldId id="312" r:id="rId32"/>
    <p:sldId id="295" r:id="rId33"/>
    <p:sldId id="313" r:id="rId34"/>
    <p:sldId id="296" r:id="rId35"/>
    <p:sldId id="277" r:id="rId36"/>
    <p:sldId id="279" r:id="rId37"/>
    <p:sldId id="314" r:id="rId38"/>
    <p:sldId id="278" r:id="rId39"/>
    <p:sldId id="280" r:id="rId40"/>
    <p:sldId id="281" r:id="rId41"/>
    <p:sldId id="315" r:id="rId42"/>
    <p:sldId id="297" r:id="rId43"/>
    <p:sldId id="316" r:id="rId44"/>
    <p:sldId id="282" r:id="rId45"/>
    <p:sldId id="319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1124"/>
    <a:srgbClr val="068000"/>
    <a:srgbClr val="1A4733"/>
    <a:srgbClr val="1F4E35"/>
    <a:srgbClr val="00483A"/>
    <a:srgbClr val="FDD986"/>
    <a:srgbClr val="E2CE91"/>
    <a:srgbClr val="F0CD7D"/>
    <a:srgbClr val="A38F60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454" y="-1248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C5A4702-3EDC-4170-AEF7-0962CC4693C5}" type="datetimeFigureOut">
              <a:rPr lang="en-US"/>
              <a:pPr/>
              <a:t>8/21/2013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D08E979-3BF7-4A43-B851-6E1C3B8332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859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959246-C43C-4FD7-8E6E-5F3BC30E468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EF141-2D6E-4ED3-88B7-957DBF5A81D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EF141-2D6E-4ED3-88B7-957DBF5A81D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27133E-509A-49D9-BCF8-9FC7F6F4033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90F622-9F78-4E2C-8708-F294A827638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B63F8-39A0-42F0-8F57-319F1026D5B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B63F8-39A0-42F0-8F57-319F1026D5B5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64438-6887-4080-85DF-2C206FF1877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64438-6887-4080-85DF-2C206FF1877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64438-6887-4080-85DF-2C206FF1877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64438-6887-4080-85DF-2C206FF1877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D41F1B-3686-426E-BD41-61834E75C09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364438-6887-4080-85DF-2C206FF1877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7424F0-3341-4BD4-AC1E-4B664C3585C5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7424F0-3341-4BD4-AC1E-4B664C3585C5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52B859-7CE0-4EC2-AD1D-F558422068AE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40D2A-2BBD-4AEE-8AA3-C9C8BD1DA9D0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40D2A-2BBD-4AEE-8AA3-C9C8BD1DA9D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0A66AD-13AB-4EE9-BE77-F455CCB6429C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1BA3F1-1CFE-4A64-BA24-D6A411022B0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1BA3F1-1CFE-4A64-BA24-D6A411022B0A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282FAB-CBAB-45D2-8468-3C2A98CB493B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FB2724-A167-499B-92B7-57CFFBDC8C77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AC6CF9-0AA7-4D97-8E6D-B525AF9A2772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AC6CF9-0AA7-4D97-8E6D-B525AF9A2772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F9C4FA-D19A-41D5-BE05-5343E8A228E0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F9C4FA-D19A-41D5-BE05-5343E8A228E0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E37966-A22E-4857-AAD4-64983D5F219C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8B7B98-8F91-4D9D-9FD2-9BB3A39C6BE6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702255-C06F-40ED-83E1-0748C3908CF6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702255-C06F-40ED-83E1-0748C3908CF6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B27046-ADA8-4F86-A5B6-10E77FF9E318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DABEA-F733-4A5C-9E4F-FDA13266370E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DE5041-BA7B-4FD5-A65E-66479626229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2C3526-943D-4E94-AD6A-0D4CDF37C3B2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2C3526-943D-4E94-AD6A-0D4CDF37C3B2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892857-62EC-401A-A447-35A2F9752357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892857-62EC-401A-A447-35A2F9752357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B0A66-78A4-46D1-804A-C14A0864AF85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B0A66-78A4-46D1-804A-C14A0864AF85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D2973C-70DE-4E60-8467-FCA571A5CB0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D0F61-1EB3-4126-AE75-859C9749F0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0019AF-A157-4DC9-B478-8087094904F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91060-5F27-4449-A753-97B03E7566F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91060-5F27-4449-A753-97B03E7566F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5A1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1899" y="-3771901"/>
            <a:ext cx="16002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lnSpc>
                <a:spcPts val="5400"/>
              </a:lnSpc>
              <a:defRPr sz="5400" b="0" cap="small" spc="150" baseline="0">
                <a:solidFill>
                  <a:srgbClr val="FDD986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5"/>
            <a:ext cx="8229600" cy="4708525"/>
          </a:xfrm>
        </p:spPr>
        <p:txBody>
          <a:bodyPr/>
          <a:lstStyle>
            <a:lvl1pPr marL="547688" indent="-411163">
              <a:buClr>
                <a:srgbClr val="5A1124"/>
              </a:buClr>
              <a:buFont typeface="Wingdings" charset="2"/>
              <a:buChar char="u"/>
              <a:defRPr sz="4800">
                <a:solidFill>
                  <a:schemeClr val="bg1"/>
                </a:solidFill>
              </a:defRPr>
            </a:lvl1pPr>
            <a:lvl2pPr marL="868363" indent="-282575">
              <a:buClr>
                <a:srgbClr val="5A1124"/>
              </a:buClr>
              <a:buFont typeface="Wingdings" charset="2"/>
              <a:buChar char="§"/>
              <a:defRPr sz="4000">
                <a:solidFill>
                  <a:schemeClr val="bg1"/>
                </a:solidFill>
              </a:defRPr>
            </a:lvl2pPr>
            <a:lvl3pPr marL="1133475" indent="-228600">
              <a:buClr>
                <a:srgbClr val="5A1124"/>
              </a:buClr>
              <a:buFont typeface="Arial"/>
              <a:buChar char="•"/>
              <a:defRPr sz="2800">
                <a:solidFill>
                  <a:schemeClr val="bg1"/>
                </a:solidFill>
              </a:defRPr>
            </a:lvl3pPr>
            <a:lvl4pPr>
              <a:buClr>
                <a:srgbClr val="E2CE91"/>
              </a:buClr>
              <a:defRPr sz="2800">
                <a:solidFill>
                  <a:schemeClr val="bg1"/>
                </a:solidFill>
              </a:defRPr>
            </a:lvl4pPr>
            <a:lvl5pPr>
              <a:buClr>
                <a:srgbClr val="E2CE91"/>
              </a:buCl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A38F60"/>
                </a:solidFill>
                <a:latin typeface="Calibri" pitchFamily="34" charset="0"/>
              </a:defRPr>
            </a:lvl1pPr>
          </a:lstStyle>
          <a:p>
            <a:fld id="{7E9A16D1-F11F-4C51-89DE-DF86ACDBA25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0" y="647700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A38F60"/>
                </a:solidFill>
              </a:rPr>
              <a:t>© </a:t>
            </a:r>
            <a:r>
              <a:rPr lang="en-US" sz="600" dirty="0" smtClean="0">
                <a:solidFill>
                  <a:srgbClr val="A38F60"/>
                </a:solidFill>
              </a:rPr>
              <a:t>2015 </a:t>
            </a:r>
            <a:r>
              <a:rPr lang="en-US" sz="600" dirty="0">
                <a:solidFill>
                  <a:srgbClr val="A38F60"/>
                </a:solidFill>
              </a:rPr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A38F6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Impact" pitchFamily="34" charset="0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Impact" charset="0"/>
          <a:ea typeface="ＭＳ Ｐゴシック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remecourt.gov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013434"/>
            <a:ext cx="7239000" cy="1371600"/>
          </a:xfrm>
        </p:spPr>
        <p:txBody>
          <a:bodyPr anchor="ctr" anchorCtr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400" b="0" cap="small" spc="100" dirty="0" smtClean="0">
                <a:solidFill>
                  <a:srgbClr val="FDD986"/>
                </a:solidFill>
                <a:ea typeface="+mj-ea"/>
              </a:rPr>
              <a:t>Chapter 1: Introduction to Law </a:t>
            </a:r>
            <a:br>
              <a:rPr lang="en-US" sz="4400" b="0" cap="small" spc="100" dirty="0" smtClean="0">
                <a:solidFill>
                  <a:srgbClr val="FDD986"/>
                </a:solidFill>
                <a:ea typeface="+mj-ea"/>
              </a:rPr>
            </a:br>
            <a:r>
              <a:rPr lang="en-US" sz="4400" b="0" cap="small" spc="100" dirty="0" smtClean="0">
                <a:solidFill>
                  <a:srgbClr val="FDD986"/>
                </a:solidFill>
                <a:ea typeface="+mj-ea"/>
              </a:rPr>
              <a:t>and Legal Reasoning</a:t>
            </a:r>
            <a:endParaRPr lang="en-US" b="0" cap="small" spc="100" dirty="0">
              <a:solidFill>
                <a:srgbClr val="FDD986"/>
              </a:solidFill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4424"/>
            <a:ext cx="9144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 smtClean="0">
                <a:solidFill>
                  <a:srgbClr val="FDD986"/>
                </a:solidFill>
                <a:latin typeface="Times New Roman"/>
                <a:cs typeface="Times New Roman"/>
              </a:rPr>
              <a:t>Miller</a:t>
            </a:r>
            <a:endParaRPr lang="en-US" sz="3200" cap="small" dirty="0">
              <a:solidFill>
                <a:srgbClr val="FDD986"/>
              </a:solidFill>
              <a:latin typeface="Times New Roman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Courts of </a:t>
            </a:r>
            <a:r>
              <a:rPr lang="en-US" dirty="0">
                <a:ea typeface="+mj-ea"/>
              </a:rPr>
              <a:t>Equity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97888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Equity is branch of law founded on what is fair and just.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Courts of equity were administered by chancellors appointed by the king.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5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9AE312A2-054E-486E-99F4-C51240D6A4CB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10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Courts of </a:t>
            </a:r>
            <a:r>
              <a:rPr lang="en-US" dirty="0">
                <a:ea typeface="+mj-ea"/>
              </a:rPr>
              <a:t>Equity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97888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Equitable remedies include: specific performance, injunctions, rescissions.</a:t>
            </a:r>
          </a:p>
        </p:txBody>
      </p:sp>
      <p:sp>
        <p:nvSpPr>
          <p:cNvPr id="1945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9AE312A2-054E-486E-99F4-C51240D6A4CB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11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5076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Equitable Maxims</a:t>
            </a:r>
            <a:endParaRPr lang="en-US" dirty="0">
              <a:ea typeface="+mj-ea"/>
            </a:endParaRPr>
          </a:p>
        </p:txBody>
      </p:sp>
      <p:sp>
        <p:nvSpPr>
          <p:cNvPr id="2150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88770357-CCAE-4777-B0D9-810DF14AF79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12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1200"/>
            <a:ext cx="9144000" cy="30739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Legal and Equitable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Remedies </a:t>
            </a:r>
            <a:r>
              <a:rPr lang="en-US" dirty="0">
                <a:ea typeface="+mj-ea"/>
              </a:rPr>
              <a:t>Today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Federal and state courts have consolidated remedies at law and equity. 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Generally, the same court </a:t>
            </a:r>
            <a:r>
              <a:rPr lang="en-US" dirty="0" smtClean="0">
                <a:ea typeface="ＭＳ Ｐゴシック" pitchFamily="34" charset="-128"/>
              </a:rPr>
              <a:t>order includes </a:t>
            </a:r>
            <a:r>
              <a:rPr lang="en-US" dirty="0">
                <a:ea typeface="ＭＳ Ｐゴシック" pitchFamily="34" charset="-128"/>
              </a:rPr>
              <a:t>both damages and equitable or injunctive relief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355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8D5955AE-1B56-46A0-B207-069266365D0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13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Decisis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534400" cy="4708525"/>
          </a:xfrm>
        </p:spPr>
        <p:txBody>
          <a:bodyPr/>
          <a:lstStyle/>
          <a:p>
            <a:pPr eaLnBrk="1" hangingPunct="1"/>
            <a:r>
              <a:rPr lang="en-US" i="1" dirty="0">
                <a:ea typeface="ＭＳ Ｐゴシック" pitchFamily="34" charset="-128"/>
              </a:rPr>
              <a:t>Stare Decisis</a:t>
            </a:r>
            <a:r>
              <a:rPr lang="en-US" dirty="0">
                <a:ea typeface="ＭＳ Ｐゴシック" pitchFamily="34" charset="-128"/>
              </a:rPr>
              <a:t> (“</a:t>
            </a:r>
            <a:r>
              <a:rPr lang="en-US" altLang="ja-JP" dirty="0">
                <a:ea typeface="ＭＳ Ｐゴシック" pitchFamily="34" charset="-128"/>
              </a:rPr>
              <a:t>stand on decided cases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r>
              <a:rPr lang="en-US" altLang="ja-JP" dirty="0">
                <a:ea typeface="ＭＳ Ｐゴシック" pitchFamily="34" charset="-128"/>
              </a:rPr>
              <a:t>) is judge-made law.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Case Precedents </a:t>
            </a:r>
            <a:r>
              <a:rPr lang="en-US" dirty="0" smtClean="0">
                <a:ea typeface="ＭＳ Ｐゴシック" pitchFamily="34" charset="-128"/>
              </a:rPr>
              <a:t>&amp; Reporters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Each decision and interpretation becomes a legal </a:t>
            </a:r>
            <a:r>
              <a:rPr lang="en-US" u="sng" dirty="0">
                <a:ea typeface="ＭＳ Ｐゴシック" pitchFamily="34" charset="-128"/>
              </a:rPr>
              <a:t>precedent</a:t>
            </a:r>
            <a:r>
              <a:rPr lang="en-US" dirty="0" smtClean="0">
                <a:ea typeface="ＭＳ Ｐゴシック" pitchFamily="34" charset="-128"/>
              </a:rPr>
              <a:t>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5603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18EC724-64A2-474E-A33B-FE7F94BB914B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14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Decisis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382000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Case </a:t>
            </a:r>
            <a:r>
              <a:rPr lang="en-US" dirty="0">
                <a:ea typeface="ＭＳ Ｐゴシック" pitchFamily="34" charset="-128"/>
              </a:rPr>
              <a:t>Precedents </a:t>
            </a:r>
            <a:r>
              <a:rPr lang="en-US" dirty="0" smtClean="0">
                <a:ea typeface="ＭＳ Ｐゴシック" pitchFamily="34" charset="-128"/>
              </a:rPr>
              <a:t>&amp; Reporters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Cases </a:t>
            </a:r>
            <a:r>
              <a:rPr lang="en-US" dirty="0">
                <a:ea typeface="ＭＳ Ｐゴシック" pitchFamily="34" charset="-128"/>
              </a:rPr>
              <a:t>are now published in national and regional </a:t>
            </a:r>
            <a:r>
              <a:rPr lang="ja-JP" altLang="en-US" dirty="0"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Reporters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r>
              <a:rPr lang="en-US" altLang="ja-JP" dirty="0">
                <a:ea typeface="ＭＳ Ｐゴシック" pitchFamily="34" charset="-128"/>
              </a:rPr>
              <a:t> (discussed later in Chapter 1).</a:t>
            </a: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25603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18EC724-64A2-474E-A33B-FE7F94BB914B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15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125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endParaRPr lang="en-US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i="1" dirty="0" smtClean="0">
                <a:ea typeface="ＭＳ Ｐゴシック" pitchFamily="34" charset="-128"/>
              </a:rPr>
              <a:t>Stare Decisis</a:t>
            </a:r>
            <a:r>
              <a:rPr lang="en-US" dirty="0" smtClean="0">
                <a:ea typeface="ＭＳ Ｐゴシック" pitchFamily="34" charset="-128"/>
              </a:rPr>
              <a:t> and the Common Law Tradition.  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Courts are obliged to follow precedents within their jurisdictions.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Courts should not overturn their own precedents without compelling reasons.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02A3FD-79E4-434C-8EC4-20A15EEB9C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16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endParaRPr lang="en-US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Controlling Precedents.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Referred to as “binding authorities.”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Include the Constitution, Supreme Court cases, federal appellate cases, federal and state statutes.</a:t>
            </a:r>
          </a:p>
        </p:txBody>
      </p:sp>
      <p:sp>
        <p:nvSpPr>
          <p:cNvPr id="2765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02A3FD-79E4-434C-8EC4-20A15EEB9C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17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299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ea typeface="ＭＳ Ｐゴシック" pitchFamily="34" charset="-128"/>
              </a:rPr>
              <a:t>Stare Decisis </a:t>
            </a:r>
            <a:r>
              <a:rPr lang="en-US" dirty="0">
                <a:ea typeface="ＭＳ Ｐゴシック" pitchFamily="34" charset="-128"/>
              </a:rPr>
              <a:t>and Legal Stability.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>
                <a:ea typeface="ＭＳ Ｐゴシック" pitchFamily="34" charset="-128"/>
              </a:rPr>
              <a:t>Stare decisis </a:t>
            </a:r>
            <a:r>
              <a:rPr lang="en-US" dirty="0">
                <a:ea typeface="ＭＳ Ｐゴシック" pitchFamily="34" charset="-128"/>
              </a:rPr>
              <a:t>helps courts be more efficient and makes the law more predictable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765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02A3FD-79E4-434C-8EC4-20A15EEB9C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18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96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endParaRPr lang="en-US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Departures from Precedent.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In cases of </a:t>
            </a:r>
            <a:r>
              <a:rPr lang="ja-JP" altLang="en-US" dirty="0"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first impression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r>
              <a:rPr lang="en-US" altLang="ja-JP" dirty="0">
                <a:ea typeface="ＭＳ Ｐゴシック" pitchFamily="34" charset="-128"/>
              </a:rPr>
              <a:t> where there is no precedent, the court may refer to positive law, public policy, and widely held social values in order to craft the best new precedent</a:t>
            </a:r>
            <a:r>
              <a:rPr lang="en-US" altLang="ja-JP" dirty="0" smtClean="0">
                <a:ea typeface="ＭＳ Ｐゴシック" pitchFamily="34" charset="-128"/>
              </a:rPr>
              <a:t>. </a:t>
            </a:r>
            <a:r>
              <a:rPr lang="en-US" altLang="ja-JP" dirty="0" smtClean="0">
                <a:ea typeface="ＭＳ Ｐゴシック" pitchFamily="34" charset="-128"/>
                <a:sym typeface="Wingdings"/>
              </a:rPr>
              <a:t></a:t>
            </a:r>
            <a:endParaRPr lang="en-US" altLang="ja-JP" dirty="0">
              <a:ea typeface="ＭＳ Ｐゴシック" pitchFamily="34" charset="-128"/>
            </a:endParaRPr>
          </a:p>
        </p:txBody>
      </p:sp>
      <p:sp>
        <p:nvSpPr>
          <p:cNvPr id="2765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02A3FD-79E4-434C-8EC4-20A15EEB9C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19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96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§1: </a:t>
            </a:r>
            <a:r>
              <a:rPr lang="en-US" dirty="0">
                <a:ea typeface="+mj-ea"/>
                <a:cs typeface="Times New Roman" pitchFamily="18" charset="0"/>
              </a:rPr>
              <a:t>Business Activities and </a:t>
            </a:r>
            <a:r>
              <a:rPr lang="en-US" dirty="0" smtClean="0">
                <a:ea typeface="+mj-ea"/>
                <a:cs typeface="Times New Roman" pitchFamily="18" charset="0"/>
              </a:rPr>
              <a:t/>
            </a:r>
            <a:br>
              <a:rPr lang="en-US" dirty="0" smtClean="0">
                <a:ea typeface="+mj-ea"/>
                <a:cs typeface="Times New Roman" pitchFamily="18" charset="0"/>
              </a:rPr>
            </a:br>
            <a:r>
              <a:rPr lang="en-US" dirty="0" smtClean="0">
                <a:ea typeface="+mj-ea"/>
                <a:cs typeface="Times New Roman" pitchFamily="18" charset="0"/>
              </a:rPr>
              <a:t>the </a:t>
            </a:r>
            <a:r>
              <a:rPr lang="en-US" dirty="0">
                <a:ea typeface="+mj-ea"/>
                <a:cs typeface="Times New Roman" pitchFamily="18" charset="0"/>
              </a:rPr>
              <a:t>Legal Environment</a:t>
            </a:r>
            <a:endParaRPr lang="en-US" dirty="0">
              <a:ea typeface="+mj-ea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sz="3900" dirty="0" smtClean="0">
                <a:ea typeface="ＭＳ Ｐゴシック" pitchFamily="34" charset="-128"/>
              </a:rPr>
              <a:t>Laws and regulations affect virtually all business activities.</a:t>
            </a:r>
          </a:p>
          <a:p>
            <a:pPr eaLnBrk="1" hangingPunct="1"/>
            <a:r>
              <a:rPr lang="en-US" sz="3900" dirty="0" smtClean="0">
                <a:ea typeface="ＭＳ Ｐゴシック" pitchFamily="34" charset="-128"/>
              </a:rPr>
              <a:t>Knowledge of </a:t>
            </a:r>
            <a:r>
              <a:rPr lang="ja-JP" altLang="en-US" sz="3900" dirty="0" smtClean="0">
                <a:ea typeface="ＭＳ Ｐゴシック" pitchFamily="34" charset="-128"/>
              </a:rPr>
              <a:t>‘</a:t>
            </a:r>
            <a:r>
              <a:rPr lang="en-US" altLang="ja-JP" sz="3900" dirty="0" smtClean="0">
                <a:ea typeface="ＭＳ Ｐゴシック" pitchFamily="34" charset="-128"/>
              </a:rPr>
              <a:t>black-letter</a:t>
            </a:r>
            <a:r>
              <a:rPr lang="ja-JP" altLang="en-US" sz="3900" dirty="0" smtClean="0">
                <a:ea typeface="ＭＳ Ｐゴシック" pitchFamily="34" charset="-128"/>
              </a:rPr>
              <a:t>’</a:t>
            </a:r>
            <a:r>
              <a:rPr lang="en-US" altLang="ja-JP" sz="3900" dirty="0" smtClean="0">
                <a:ea typeface="ＭＳ Ｐゴシック" pitchFamily="34" charset="-128"/>
              </a:rPr>
              <a:t> not enough  - business now assumes an ethical dimension.</a:t>
            </a:r>
          </a:p>
          <a:p>
            <a:pPr eaLnBrk="1" hangingPunct="1"/>
            <a:r>
              <a:rPr lang="en-US" sz="3900" dirty="0" smtClean="0">
                <a:ea typeface="ＭＳ Ｐゴシック" pitchFamily="34" charset="-128"/>
              </a:rPr>
              <a:t>Many different laws may affect a single business transaction. </a:t>
            </a:r>
            <a:r>
              <a:rPr lang="en-US" sz="3900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3900" dirty="0" smtClean="0">
              <a:ea typeface="ＭＳ Ｐゴシック" pitchFamily="34" charset="-128"/>
            </a:endParaRPr>
          </a:p>
        </p:txBody>
      </p:sp>
      <p:sp>
        <p:nvSpPr>
          <p:cNvPr id="5123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26A26144-C158-4E6A-9570-ACE8EE2E224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endParaRPr lang="en-US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When </a:t>
            </a:r>
            <a:r>
              <a:rPr lang="en-US" dirty="0">
                <a:ea typeface="ＭＳ Ｐゴシック" pitchFamily="34" charset="-128"/>
              </a:rPr>
              <a:t>There is No Precedent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Called cases of “first impression.”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Courts look at persuasive authorities, legal principles, policies, as well as fairness, and the social context.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765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02A3FD-79E4-434C-8EC4-20A15EEB9C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20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573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r>
              <a:rPr lang="en-US" dirty="0" smtClean="0">
                <a:ea typeface="+mj-ea"/>
              </a:rPr>
              <a:t>  and Legal Reasoning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Basic Steps (IRAC format): 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Key Facts and Issues (What are the questions to be answered?)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Rules  (What laws governs this matter?)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174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E7EA8590-F60E-44BF-B6D5-27CE2BF05E7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21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j-ea"/>
              </a:rPr>
              <a:t>Stare </a:t>
            </a:r>
            <a:r>
              <a:rPr lang="en-US" i="1" dirty="0" smtClean="0">
                <a:ea typeface="+mj-ea"/>
              </a:rPr>
              <a:t>Decisis</a:t>
            </a:r>
            <a:r>
              <a:rPr lang="en-US" dirty="0" smtClean="0">
                <a:ea typeface="+mj-ea"/>
              </a:rPr>
              <a:t>  and Legal Reasoning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Basic Steps (IRAC format): 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Application (How do the rules of law apply to these facts?)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Conclusion (Decision or Verdict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174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E7EA8590-F60E-44BF-B6D5-27CE2BF05E7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22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6809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There is No One “Right” Answer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Good arguments are made for different sides.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Judges have personal beliefs that can affect decisions.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Outcomes to lawsuits cannot be predicted with certainty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789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88EBA976-8A0F-44C2-899F-339EF8B35BC6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23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The </a:t>
            </a:r>
            <a:r>
              <a:rPr lang="en-US" dirty="0">
                <a:ea typeface="+mj-ea"/>
                <a:cs typeface="Times New Roman" pitchFamily="18" charset="0"/>
              </a:rPr>
              <a:t>Common Law Today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Common law governs transactions not covered by statutory law.  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Courts </a:t>
            </a:r>
            <a:r>
              <a:rPr lang="en-US" dirty="0" smtClean="0">
                <a:ea typeface="ＭＳ Ｐゴシック" pitchFamily="34" charset="-128"/>
              </a:rPr>
              <a:t>Interpret Statutes.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993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7B06D2AE-7331-4C7A-BF42-1B1AB77B3B1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24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The </a:t>
            </a:r>
            <a:r>
              <a:rPr lang="en-US" dirty="0">
                <a:ea typeface="+mj-ea"/>
                <a:cs typeface="Times New Roman" pitchFamily="18" charset="0"/>
              </a:rPr>
              <a:t>Common Law Today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Restatements of the Law.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Summarize the common law of most states.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Published by the American Law Institute.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993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7B06D2AE-7331-4C7A-BF42-1B1AB77B3B1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25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9532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§4: </a:t>
            </a:r>
            <a:r>
              <a:rPr lang="en-US" dirty="0"/>
              <a:t>Schools of Legal Thought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1762125"/>
            <a:ext cx="8229600" cy="4364038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Natural Law School.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Positivist School.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Historical School.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Legal Realism.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198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CE026FBC-7A8B-4C25-8F32-7FB9C6E7A427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26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69A73846-01CE-41AC-A53A-3719EF81C340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27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Natural Law School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ea typeface="ＭＳ Ｐゴシック" pitchFamily="34" charset="-128"/>
              </a:rPr>
              <a:t>Assumes law, rights and ethics are based on universal moral principals inherent in nature discoverable through human reason. </a:t>
            </a:r>
            <a:r>
              <a:rPr lang="en-US" sz="4400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4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69A73846-01CE-41AC-A53A-3719EF81C340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28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Natural Law School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ea typeface="ＭＳ Ｐゴシック" pitchFamily="34" charset="-128"/>
              </a:rPr>
              <a:t>The oldest view of jurisprudence dating back to Aristotle. </a:t>
            </a:r>
          </a:p>
          <a:p>
            <a:pPr eaLnBrk="1" hangingPunct="1"/>
            <a:r>
              <a:rPr lang="en-US" sz="4400" dirty="0" smtClean="0">
                <a:ea typeface="ＭＳ Ｐゴシック" pitchFamily="34" charset="-128"/>
              </a:rPr>
              <a:t>The Declaration assumes natural law, or what Jefferson called </a:t>
            </a:r>
            <a:r>
              <a:rPr lang="ja-JP" altLang="en-US" sz="4400" smtClean="0">
                <a:ea typeface="ＭＳ Ｐゴシック" pitchFamily="34" charset="-128"/>
              </a:rPr>
              <a:t>“</a:t>
            </a:r>
            <a:r>
              <a:rPr lang="en-US" altLang="ja-JP" sz="4400" dirty="0" smtClean="0">
                <a:ea typeface="ＭＳ Ｐゴシック" pitchFamily="34" charset="-128"/>
              </a:rPr>
              <a:t>the Laws of Nature.</a:t>
            </a:r>
            <a:r>
              <a:rPr lang="ja-JP" altLang="en-US" sz="4400" smtClean="0">
                <a:ea typeface="ＭＳ Ｐゴシック" pitchFamily="34" charset="-128"/>
              </a:rPr>
              <a:t>”</a:t>
            </a:r>
            <a:r>
              <a:rPr lang="en-US" altLang="ja-JP" sz="4400" dirty="0" smtClean="0">
                <a:ea typeface="ＭＳ Ｐゴシック" pitchFamily="34" charset="-128"/>
              </a:rPr>
              <a:t>  </a:t>
            </a:r>
            <a:r>
              <a:rPr lang="en-US" altLang="ja-JP" sz="4400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5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m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81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223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a typeface="+mj-ea"/>
              </a:rPr>
              <a:t>Natural Law: </a:t>
            </a:r>
            <a:r>
              <a:rPr lang="en-US" sz="4800" dirty="0" smtClean="0">
                <a:ea typeface="+mj-ea"/>
              </a:rPr>
              <a:t/>
            </a:r>
            <a:br>
              <a:rPr lang="en-US" sz="4800" dirty="0" smtClean="0">
                <a:ea typeface="+mj-ea"/>
              </a:rPr>
            </a:br>
            <a:r>
              <a:rPr lang="en-US" sz="4800" dirty="0" smtClean="0">
                <a:ea typeface="+mj-ea"/>
              </a:rPr>
              <a:t>Rev</a:t>
            </a:r>
            <a:r>
              <a:rPr lang="en-US" sz="4800" dirty="0">
                <a:ea typeface="+mj-ea"/>
              </a:rPr>
              <a:t>. </a:t>
            </a:r>
            <a:r>
              <a:rPr lang="en-US" sz="4800" dirty="0" smtClean="0">
                <a:ea typeface="+mj-ea"/>
              </a:rPr>
              <a:t> Martin </a:t>
            </a:r>
            <a:r>
              <a:rPr lang="en-US" sz="4800" dirty="0">
                <a:ea typeface="+mj-ea"/>
              </a:rPr>
              <a:t>Luther King, Jr. 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437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ea typeface="ＭＳ Ｐゴシック" pitchFamily="34" charset="-128"/>
              </a:rPr>
              <a:t>   </a:t>
            </a:r>
            <a:r>
              <a:rPr lang="en-US" sz="3600" dirty="0" smtClean="0">
                <a:ea typeface="ＭＳ Ｐゴシック" pitchFamily="34" charset="-128"/>
              </a:rPr>
              <a:t>Letter from the Birmingham Jail,  April 16, 1963. </a:t>
            </a:r>
            <a:r>
              <a:rPr lang="ja-JP" altLang="en-US" sz="3600" smtClean="0">
                <a:ea typeface="ＭＳ Ｐゴシック" pitchFamily="34" charset="-128"/>
              </a:rPr>
              <a:t>“</a:t>
            </a:r>
            <a:r>
              <a:rPr lang="en-US" altLang="ja-JP" sz="3600" dirty="0" smtClean="0">
                <a:ea typeface="ＭＳ Ｐゴシック" pitchFamily="34" charset="-128"/>
              </a:rPr>
              <a:t>[T]here are two types of laws:  just and unjust laws.  . . . A just law is a man-made code that squares with the moral law . . . .  An unjust law is a code that is out of harmony with the moral law.  . . . An unjust law is a human law that is not rooted in eternal and natural law.</a:t>
            </a:r>
            <a:r>
              <a:rPr lang="ja-JP" altLang="en-US" sz="3600" smtClean="0">
                <a:ea typeface="ＭＳ Ｐゴシック" pitchFamily="34" charset="-128"/>
              </a:rPr>
              <a:t>”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6084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E348DBF0-DD2D-461B-A9E1-BB9BEE1724E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29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282DD44E-6D91-46C6-9BE8-2BC88B3C276D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3775" y="3290501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401" y="0"/>
            <a:ext cx="9169401" cy="640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152"/>
            <a:ext cx="9144000" cy="13746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Positivist School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Law is the supreme will of the State that applies only to the citizens of that nation at that time.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813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54BA6AB-AA82-4C68-B64E-DC71C314382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30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152"/>
            <a:ext cx="9144000" cy="13746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Positivist School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Law</a:t>
            </a:r>
            <a:r>
              <a:rPr lang="en-US" dirty="0">
                <a:ea typeface="ＭＳ Ｐゴシック" pitchFamily="34" charset="-128"/>
              </a:rPr>
              <a:t>, and therefore rights and ethics, are not universal. The morality of a law, or whether the law is </a:t>
            </a:r>
            <a:r>
              <a:rPr lang="ja-JP" altLang="en-US" dirty="0"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bad or good,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r>
              <a:rPr lang="en-US" altLang="ja-JP" dirty="0">
                <a:ea typeface="ＭＳ Ｐゴシック" pitchFamily="34" charset="-128"/>
              </a:rPr>
              <a:t> is irrelevant. </a:t>
            </a: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813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54BA6AB-AA82-4C68-B64E-DC71C314382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31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0856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152"/>
            <a:ext cx="9144000" cy="13746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Historical School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305800" cy="47085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Emphasizes the evolutionary process of law.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Concentrates on the origins of the legal system</a:t>
            </a:r>
            <a:r>
              <a:rPr lang="en-US" dirty="0" smtClean="0">
                <a:ea typeface="ＭＳ Ｐゴシック" pitchFamily="34" charset="-128"/>
              </a:rPr>
              <a:t>.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017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ECE93D1D-1737-4F43-8744-0753A281CCDA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32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152"/>
            <a:ext cx="9144000" cy="13746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Historical School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382000" cy="47085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Law </a:t>
            </a:r>
            <a:r>
              <a:rPr lang="en-US" dirty="0">
                <a:ea typeface="ＭＳ Ｐゴシック" pitchFamily="34" charset="-128"/>
              </a:rPr>
              <a:t>derives its legitimacy and authority from standards that have withstood the test of time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017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ECE93D1D-1737-4F43-8744-0753A281CCDA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33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1027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Legal Realism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382000" cy="4708525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H</a:t>
            </a:r>
            <a:r>
              <a:rPr lang="en-US" dirty="0" smtClean="0">
                <a:ea typeface="ＭＳ Ｐゴシック" pitchFamily="34" charset="-128"/>
              </a:rPr>
              <a:t>olds that law </a:t>
            </a:r>
            <a:r>
              <a:rPr lang="en-US" dirty="0">
                <a:ea typeface="ＭＳ Ｐゴシック" pitchFamily="34" charset="-128"/>
              </a:rPr>
              <a:t>is not simply a result of the written law, but a product of  the views of judicial decision makers, as well as social, economic, and contextual influences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222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6ABF2FF9-B414-45AA-825D-21D041276769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34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§5: </a:t>
            </a:r>
            <a:r>
              <a:rPr lang="en-US" dirty="0">
                <a:ea typeface="+mj-ea"/>
              </a:rPr>
              <a:t>Classifications of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Every type of law will be either:</a:t>
            </a:r>
          </a:p>
          <a:p>
            <a:pPr lvl="1" eaLnBrk="1" hangingPunct="1"/>
            <a:r>
              <a:rPr lang="en-US" sz="3600" dirty="0">
                <a:ea typeface="ＭＳ Ｐゴシック" pitchFamily="34" charset="-128"/>
              </a:rPr>
              <a:t>Civil or Criminal. </a:t>
            </a:r>
            <a:r>
              <a:rPr lang="en-US" sz="3600" dirty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3600" dirty="0">
              <a:ea typeface="ＭＳ Ｐゴシック" pitchFamily="34" charset="-128"/>
            </a:endParaRPr>
          </a:p>
          <a:p>
            <a:pPr lvl="1" eaLnBrk="1" hangingPunct="1"/>
            <a:r>
              <a:rPr lang="en-US" sz="3600" dirty="0">
                <a:ea typeface="ＭＳ Ｐゴシック" pitchFamily="34" charset="-128"/>
              </a:rPr>
              <a:t>Substantive or Procedural.  </a:t>
            </a:r>
            <a:r>
              <a:rPr lang="en-US" sz="3600" dirty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3600" dirty="0">
              <a:ea typeface="ＭＳ Ｐゴシック" pitchFamily="34" charset="-128"/>
            </a:endParaRPr>
          </a:p>
          <a:p>
            <a:pPr lvl="1" eaLnBrk="1" hangingPunct="1"/>
            <a:r>
              <a:rPr lang="en-US" sz="3600" dirty="0">
                <a:ea typeface="ＭＳ Ｐゴシック" pitchFamily="34" charset="-128"/>
              </a:rPr>
              <a:t>Public or Private</a:t>
            </a:r>
            <a:r>
              <a:rPr lang="en-US" sz="3600" dirty="0" smtClean="0">
                <a:ea typeface="ＭＳ Ｐゴシック" pitchFamily="34" charset="-128"/>
              </a:rPr>
              <a:t>.</a:t>
            </a:r>
            <a:endParaRPr lang="en-US" sz="3600" dirty="0">
              <a:ea typeface="ＭＳ Ｐゴシック" pitchFamily="34" charset="-128"/>
            </a:endParaRPr>
          </a:p>
        </p:txBody>
      </p:sp>
      <p:sp>
        <p:nvSpPr>
          <p:cNvPr id="5427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8EC7739-6449-4953-A813-275441050D0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35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Substantive vs. Procedural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Substantive law defines or creates the rights and obligations of persons and governments</a:t>
            </a:r>
            <a:r>
              <a:rPr lang="en-US" dirty="0" smtClean="0">
                <a:ea typeface="ＭＳ Ｐゴシック" pitchFamily="34" charset="-128"/>
              </a:rPr>
              <a:t>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837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D22B00F-14EB-4F0C-A2EF-D1FEDA0EF21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36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Substantive vs. Procedural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Procedural </a:t>
            </a:r>
            <a:r>
              <a:rPr lang="en-US" dirty="0">
                <a:ea typeface="ＭＳ Ｐゴシック" pitchFamily="34" charset="-128"/>
              </a:rPr>
              <a:t>law provides the steps one must follow in order to avail oneself of one</a:t>
            </a:r>
            <a:r>
              <a:rPr lang="ja-JP" altLang="en-US" dirty="0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legal rights or enforce another</a:t>
            </a:r>
            <a:r>
              <a:rPr lang="ja-JP" altLang="en-US" dirty="0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legal obligations</a:t>
            </a:r>
            <a:r>
              <a:rPr lang="en-US" altLang="ja-JP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837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D22B00F-14EB-4F0C-A2EF-D1FEDA0EF21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37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267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Civil vs. Criminal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Civil law defines the rights between individuals or individuals and governments.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Criminal law defines an individual</a:t>
            </a:r>
            <a:r>
              <a:rPr lang="ja-JP" altLang="en-US" dirty="0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obligations to society as a whole</a:t>
            </a:r>
            <a:r>
              <a:rPr lang="en-US" altLang="ja-JP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6323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1708736F-2D25-480D-BAB8-71604FA0A9A7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38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CyberLaw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686800" cy="47085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Not really a new </a:t>
            </a:r>
            <a:r>
              <a:rPr lang="en-US" i="1" dirty="0">
                <a:ea typeface="ＭＳ Ｐゴシック" pitchFamily="34" charset="-128"/>
              </a:rPr>
              <a:t>type</a:t>
            </a:r>
            <a:r>
              <a:rPr lang="en-US" dirty="0">
                <a:ea typeface="ＭＳ Ｐゴシック" pitchFamily="34" charset="-128"/>
              </a:rPr>
              <a:t> of </a:t>
            </a:r>
            <a:r>
              <a:rPr lang="en-US" dirty="0" smtClean="0">
                <a:ea typeface="ＭＳ Ｐゴシック" pitchFamily="34" charset="-128"/>
              </a:rPr>
              <a:t>law, but traditional </a:t>
            </a:r>
            <a:r>
              <a:rPr lang="en-US" dirty="0">
                <a:ea typeface="ＭＳ Ｐゴシック" pitchFamily="34" charset="-128"/>
              </a:rPr>
              <a:t>legal rules applied to online transactions.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Applies to </a:t>
            </a:r>
            <a:r>
              <a:rPr lang="en-US" dirty="0" smtClean="0">
                <a:ea typeface="ＭＳ Ｐゴシック" pitchFamily="34" charset="-128"/>
              </a:rPr>
              <a:t>just about all legal issues, including copyright, contracts, banking, etc. </a:t>
            </a:r>
            <a:endParaRPr lang="en-US" dirty="0"/>
          </a:p>
        </p:txBody>
      </p:sp>
      <p:sp>
        <p:nvSpPr>
          <p:cNvPr id="60419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AE7A57C8-CABC-4180-A582-817AF41F29CA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39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§2: </a:t>
            </a:r>
            <a:r>
              <a:rPr lang="en-US" dirty="0">
                <a:ea typeface="+mj-ea"/>
              </a:rPr>
              <a:t>Sources of American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Constitutional Law.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Statutory Law.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Ordinances.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Uniform Laws (NCCUSL).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Uniform Commercial Code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19" name="Rectangle 17"/>
          <p:cNvSpPr>
            <a:spLocks noChangeArrowheads="1"/>
          </p:cNvSpPr>
          <p:nvPr/>
        </p:nvSpPr>
        <p:spPr bwMode="auto">
          <a:xfrm>
            <a:off x="0" y="647700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A38F60"/>
                </a:solidFill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A38F60"/>
              </a:solidFill>
            </a:endParaRPr>
          </a:p>
        </p:txBody>
      </p:sp>
      <p:sp>
        <p:nvSpPr>
          <p:cNvPr id="9220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2BED57E-B261-4964-B6E7-6CC9462059E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§6</a:t>
            </a:r>
            <a:r>
              <a:rPr lang="en-US" dirty="0" smtClean="0">
                <a:ea typeface="+mj-ea"/>
              </a:rPr>
              <a:t>: How to Find Primary </a:t>
            </a: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Sources of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3820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Citation:  identifies a legal publication in which legal authority is found.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Finding Statutory Law and Administrative Law.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United States Code  (USC).  </a:t>
            </a:r>
            <a:r>
              <a:rPr lang="en-US" u="sng" dirty="0">
                <a:solidFill>
                  <a:srgbClr val="3366FF"/>
                </a:solidFill>
                <a:ea typeface="ＭＳ Ｐゴシック" pitchFamily="34" charset="-128"/>
              </a:rPr>
              <a:t>www.gpoacess.gov/uscode</a:t>
            </a:r>
            <a:r>
              <a:rPr lang="en-US" dirty="0">
                <a:solidFill>
                  <a:srgbClr val="3366FF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3366FF"/>
                </a:solidFill>
                <a:ea typeface="ＭＳ Ｐゴシック" pitchFamily="34" charset="-128"/>
                <a:sym typeface="Wingdings"/>
              </a:rPr>
              <a:t></a:t>
            </a:r>
            <a:endParaRPr lang="en-US" sz="4400" dirty="0">
              <a:solidFill>
                <a:srgbClr val="3366FF"/>
              </a:solidFill>
              <a:ea typeface="ＭＳ Ｐゴシック" pitchFamily="34" charset="-128"/>
            </a:endParaRPr>
          </a:p>
        </p:txBody>
      </p:sp>
      <p:sp>
        <p:nvSpPr>
          <p:cNvPr id="6246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9DF478E3-DA90-4B99-9685-D4AB71378DC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40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§6</a:t>
            </a:r>
            <a:r>
              <a:rPr lang="en-US" dirty="0" smtClean="0">
                <a:ea typeface="+mj-ea"/>
              </a:rPr>
              <a:t>: How to Find Primary </a:t>
            </a: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Sources of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Finding Statutory Law and Administrative Law.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State </a:t>
            </a:r>
            <a:r>
              <a:rPr lang="en-US" dirty="0">
                <a:ea typeface="ＭＳ Ｐゴシック" pitchFamily="34" charset="-128"/>
              </a:rPr>
              <a:t>Codes.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Administrative Rules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246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9DF478E3-DA90-4B99-9685-D4AB71378DC3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41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576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Find Primary </a:t>
            </a: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Sources of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Finding Case Law.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4400" dirty="0">
                <a:ea typeface="ＭＳ Ｐゴシック" pitchFamily="34" charset="-128"/>
              </a:rPr>
              <a:t>State Court Decisions.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34" charset="-128"/>
              </a:rPr>
              <a:t>Regional Reporters.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34" charset="-128"/>
              </a:rPr>
              <a:t>Case Citations</a:t>
            </a:r>
            <a:r>
              <a:rPr lang="en-US" sz="4000" dirty="0" smtClean="0">
                <a:ea typeface="ＭＳ Ｐゴシック" pitchFamily="34" charset="-128"/>
              </a:rPr>
              <a:t>. </a:t>
            </a:r>
            <a:r>
              <a:rPr lang="en-US" sz="4000" dirty="0" smtClean="0">
                <a:ea typeface="ＭＳ Ｐゴシック" pitchFamily="34" charset="-128"/>
                <a:sym typeface="Wingdings"/>
              </a:rPr>
              <a:t></a:t>
            </a:r>
            <a:endParaRPr lang="en-US" sz="4000" dirty="0">
              <a:ea typeface="ＭＳ Ｐゴシック" pitchFamily="34" charset="-128"/>
            </a:endParaRPr>
          </a:p>
        </p:txBody>
      </p:sp>
      <p:sp>
        <p:nvSpPr>
          <p:cNvPr id="6451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72A3F586-05AC-4916-A5F2-4B4CE38653E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42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Find Primary </a:t>
            </a: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Sources of Law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Finding Case Law.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Federal </a:t>
            </a:r>
            <a:r>
              <a:rPr lang="en-US" dirty="0">
                <a:ea typeface="ＭＳ Ｐゴシック" pitchFamily="34" charset="-128"/>
              </a:rPr>
              <a:t>Court Decisions.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600" dirty="0">
                <a:ea typeface="ＭＳ Ｐゴシック" pitchFamily="34" charset="-128"/>
              </a:rPr>
              <a:t>United States Supreme Court decisions are published by the federal government in United States Reports (U.S.). The U.S. Supreme Court website is </a:t>
            </a:r>
            <a:r>
              <a:rPr lang="en-US" sz="3600" u="sng" dirty="0">
                <a:solidFill>
                  <a:srgbClr val="FFFF00"/>
                </a:solidFill>
                <a:ea typeface="ＭＳ Ｐゴシック" pitchFamily="34" charset="-128"/>
                <a:hlinkClick r:id="rId3"/>
              </a:rPr>
              <a:t>www.supremecourt.gov</a:t>
            </a:r>
            <a:r>
              <a:rPr lang="en-US" sz="3600" dirty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6451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72A3F586-05AC-4916-A5F2-4B4CE38653EF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43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3194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§7: </a:t>
            </a:r>
            <a:r>
              <a:rPr lang="en-US" dirty="0">
                <a:ea typeface="+mj-ea"/>
                <a:cs typeface="Times New Roman" pitchFamily="18" charset="0"/>
              </a:rPr>
              <a:t>How to </a:t>
            </a:r>
            <a:r>
              <a:rPr lang="en-US" dirty="0">
                <a:ea typeface="+mj-ea"/>
              </a:rPr>
              <a:t>Read &amp; </a:t>
            </a:r>
            <a:br>
              <a:rPr lang="en-US" dirty="0">
                <a:ea typeface="+mj-ea"/>
              </a:rPr>
            </a:br>
            <a:r>
              <a:rPr lang="en-US" dirty="0" smtClean="0">
                <a:ea typeface="+mj-ea"/>
              </a:rPr>
              <a:t>Understand </a:t>
            </a:r>
            <a:r>
              <a:rPr lang="en-US" dirty="0">
                <a:ea typeface="+mj-ea"/>
              </a:rPr>
              <a:t>Case Law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-1588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Legal cases are identified by a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legal citation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(or a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cite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) as the sample below:</a:t>
            </a:r>
            <a:endParaRPr lang="en-US" altLang="ja-JP" dirty="0" smtClean="0">
              <a:solidFill>
                <a:srgbClr val="068000"/>
              </a:solidFill>
              <a:ea typeface="ＭＳ Ｐゴシック" pitchFamily="34" charset="-128"/>
            </a:endParaRPr>
          </a:p>
          <a:p>
            <a:pPr marL="122238" lvl="1" indent="-6350" eaLnBrk="1" hangingPunct="1">
              <a:buFont typeface="Arial" pitchFamily="34" charset="0"/>
              <a:buNone/>
            </a:pPr>
            <a:r>
              <a:rPr lang="en-US" sz="3600" b="1" i="1" dirty="0" smtClean="0">
                <a:solidFill>
                  <a:srgbClr val="068000"/>
                </a:solidFill>
                <a:ea typeface="ＭＳ Ｐゴシック" pitchFamily="34" charset="-128"/>
              </a:rPr>
              <a:t>Apple, Inc. v. Amazon.com, Inc.,</a:t>
            </a:r>
            <a:r>
              <a:rPr lang="en-US" sz="3600" b="1" i="1" dirty="0" smtClean="0">
                <a:solidFill>
                  <a:srgbClr val="1F4E3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__F.Supp.2d__, </a:t>
            </a:r>
            <a:r>
              <a:rPr lang="en-US" sz="3600" dirty="0" smtClean="0">
                <a:ea typeface="ＭＳ Ｐゴシック" pitchFamily="34" charset="-128"/>
              </a:rPr>
              <a:t>2013 WL 11896 (2013).</a:t>
            </a: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 flipV="1">
            <a:off x="1828800" y="5181600"/>
            <a:ext cx="5037137" cy="1295400"/>
          </a:xfrm>
          <a:prstGeom prst="wedgeRectCallout">
            <a:avLst>
              <a:gd name="adj1" fmla="val -25436"/>
              <a:gd name="adj2" fmla="val 103273"/>
            </a:avLst>
          </a:prstGeom>
          <a:noFill/>
          <a:ln w="28575">
            <a:solidFill>
              <a:srgbClr val="068000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Title:  First Party is Plaintiff, second party is Defendant. The parties are either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italicized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underlined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6564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243CEA94-7257-4850-B4D7-B0E1EADBAF6D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44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§7: </a:t>
            </a:r>
            <a:r>
              <a:rPr lang="en-US" dirty="0">
                <a:ea typeface="+mj-ea"/>
                <a:cs typeface="Times New Roman" pitchFamily="18" charset="0"/>
              </a:rPr>
              <a:t>How to </a:t>
            </a:r>
            <a:r>
              <a:rPr lang="en-US" dirty="0">
                <a:ea typeface="+mj-ea"/>
              </a:rPr>
              <a:t>Read &amp; </a:t>
            </a:r>
            <a:br>
              <a:rPr lang="en-US" dirty="0">
                <a:ea typeface="+mj-ea"/>
              </a:rPr>
            </a:br>
            <a:r>
              <a:rPr lang="en-US" dirty="0" smtClean="0">
                <a:ea typeface="+mj-ea"/>
              </a:rPr>
              <a:t>Understand </a:t>
            </a:r>
            <a:r>
              <a:rPr lang="en-US" dirty="0">
                <a:ea typeface="+mj-ea"/>
              </a:rPr>
              <a:t>Case Law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88" indent="-1588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Legal cases are identified by a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legal citation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(or a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cite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) as the sample below:</a:t>
            </a:r>
          </a:p>
          <a:p>
            <a:pPr marL="122238" lvl="1" indent="-6350" eaLnBrk="1" hangingPunct="1">
              <a:buFont typeface="Arial" pitchFamily="34" charset="0"/>
              <a:buNone/>
            </a:pPr>
            <a:r>
              <a:rPr lang="en-US" sz="3600" b="1" i="1" dirty="0" smtClean="0">
                <a:ea typeface="ＭＳ Ｐゴシック" pitchFamily="34" charset="-128"/>
              </a:rPr>
              <a:t>Apple, Inc. v. Amazon.com, Inc.,</a:t>
            </a:r>
            <a:r>
              <a:rPr lang="en-US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  <a:r>
              <a:rPr lang="en-US" sz="3600" b="1" i="1" dirty="0" smtClean="0">
                <a:solidFill>
                  <a:srgbClr val="06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__F.Supp.2d__, </a:t>
            </a:r>
            <a:r>
              <a:rPr lang="en-US" sz="3600" dirty="0" smtClean="0">
                <a:solidFill>
                  <a:srgbClr val="068000"/>
                </a:solidFill>
                <a:ea typeface="ＭＳ Ｐゴシック" pitchFamily="34" charset="-128"/>
              </a:rPr>
              <a:t>2013 WL 11896 (2013).</a:t>
            </a: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 flipV="1">
            <a:off x="1447800" y="5334000"/>
            <a:ext cx="7391400" cy="1295400"/>
          </a:xfrm>
          <a:prstGeom prst="wedgeRectCallout">
            <a:avLst>
              <a:gd name="adj1" fmla="val -20298"/>
              <a:gd name="adj2" fmla="val 78763"/>
            </a:avLst>
          </a:prstGeom>
          <a:noFill/>
          <a:ln w="28575">
            <a:solidFill>
              <a:srgbClr val="068000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This is a federal court case in 2013.  It is due to be published in the Federal Supplement 2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.  In the meantime it is found on Westlaw, document # 11896.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4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243CEA94-7257-4850-B4D7-B0E1EADBAF6D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45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225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Sources </a:t>
            </a:r>
            <a:r>
              <a:rPr lang="en-US" dirty="0">
                <a:ea typeface="+mj-ea"/>
              </a:rPr>
              <a:t>of American Law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Administrative Law.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Federal Agencies.</a:t>
            </a: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State and Local Agencies.</a:t>
            </a:r>
          </a:p>
          <a:p>
            <a:pPr eaLnBrk="1" hangingPunct="1"/>
            <a:r>
              <a:rPr lang="en-US" dirty="0">
                <a:ea typeface="ＭＳ Ｐゴシック" pitchFamily="34" charset="-128"/>
              </a:rPr>
              <a:t>Case Law and Common Law Doctrines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267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8E986517-6592-4FED-B550-45DFFAE47EFA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5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§3: </a:t>
            </a:r>
            <a:r>
              <a:rPr lang="en-US" dirty="0">
                <a:ea typeface="+mj-ea"/>
              </a:rPr>
              <a:t>The Common Law Tradition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American law is based largely on English Common Law which was based largely on traditions, social customs, rules, and cases dating back to 1066 A.D. </a:t>
            </a:r>
          </a:p>
        </p:txBody>
      </p:sp>
      <p:sp>
        <p:nvSpPr>
          <p:cNvPr id="13315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531000D5-7E70-4F95-9A5E-9F8F0B5C098E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6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Common Law </a:t>
            </a:r>
            <a:r>
              <a:rPr lang="en-US" dirty="0" smtClean="0">
                <a:ea typeface="+mj-ea"/>
              </a:rPr>
              <a:t>Tradition</a:t>
            </a:r>
            <a:endParaRPr lang="en-US" sz="4400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5"/>
            <a:ext cx="8610600" cy="47085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Early English Courts: </a:t>
            </a:r>
            <a:r>
              <a:rPr lang="en-US" sz="4400" dirty="0">
                <a:ea typeface="ＭＳ Ｐゴシック" pitchFamily="34" charset="-128"/>
              </a:rPr>
              <a:t>at common law, there were two separate </a:t>
            </a:r>
            <a:r>
              <a:rPr lang="en-US" sz="4400" dirty="0" smtClean="0">
                <a:ea typeface="ＭＳ Ｐゴシック" pitchFamily="34" charset="-128"/>
              </a:rPr>
              <a:t>court systems:</a:t>
            </a:r>
          </a:p>
          <a:p>
            <a:pPr lvl="1" eaLnBrk="1" hangingPunct="1"/>
            <a:r>
              <a:rPr lang="en-US" sz="3600" dirty="0" smtClean="0">
                <a:ea typeface="ＭＳ Ｐゴシック" pitchFamily="34" charset="-128"/>
              </a:rPr>
              <a:t>COURTS </a:t>
            </a:r>
            <a:r>
              <a:rPr lang="en-US" sz="3600" dirty="0">
                <a:ea typeface="ＭＳ Ｐゴシック" pitchFamily="34" charset="-128"/>
              </a:rPr>
              <a:t>OF LAW  (monetary relief), and</a:t>
            </a:r>
          </a:p>
          <a:p>
            <a:pPr lvl="1" eaLnBrk="1" hangingPunct="1"/>
            <a:r>
              <a:rPr lang="en-US" sz="3600" dirty="0">
                <a:ea typeface="ＭＳ Ｐゴシック" pitchFamily="34" charset="-128"/>
              </a:rPr>
              <a:t>COURTS OF EQUITY (non-monetary relief) based on </a:t>
            </a:r>
            <a:r>
              <a:rPr lang="ja-JP" altLang="en-US" sz="3600" dirty="0">
                <a:ea typeface="ＭＳ Ｐゴシック" pitchFamily="34" charset="-128"/>
              </a:rPr>
              <a:t>“</a:t>
            </a:r>
            <a:r>
              <a:rPr lang="en-US" altLang="ja-JP" sz="3600" dirty="0">
                <a:ea typeface="ＭＳ Ｐゴシック" pitchFamily="34" charset="-128"/>
              </a:rPr>
              <a:t>notions of justice and fair dealing.</a:t>
            </a:r>
            <a:r>
              <a:rPr lang="ja-JP" altLang="en-US" sz="3600" dirty="0">
                <a:ea typeface="ＭＳ Ｐゴシック" pitchFamily="34" charset="-128"/>
              </a:rPr>
              <a:t>”</a:t>
            </a:r>
            <a:r>
              <a:rPr lang="en-US" altLang="ja-JP" sz="3600" dirty="0">
                <a:ea typeface="ＭＳ Ｐゴシック" pitchFamily="34" charset="-128"/>
              </a:rPr>
              <a:t>   </a:t>
            </a:r>
            <a:r>
              <a:rPr lang="en-US" altLang="ja-JP" sz="3600" dirty="0" smtClean="0">
                <a:ea typeface="ＭＳ Ｐゴシック" pitchFamily="34" charset="-128"/>
                <a:sym typeface="Wingdings" pitchFamily="2" charset="2"/>
              </a:rPr>
              <a:t></a:t>
            </a:r>
            <a:endParaRPr lang="en-US" sz="3600" dirty="0">
              <a:ea typeface="ＭＳ Ｐゴシック" pitchFamily="34" charset="-128"/>
            </a:endParaRPr>
          </a:p>
        </p:txBody>
      </p:sp>
      <p:sp>
        <p:nvSpPr>
          <p:cNvPr id="15363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31ADE7C3-6804-4A46-9B0F-A348A219E2F1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7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Courts of Law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Also called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king’s courts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: judges were appointed by the king.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Remedies limited to those provided at law, i.e., land, chattel, money. </a:t>
            </a:r>
            <a:r>
              <a:rPr lang="en-US" dirty="0" smtClean="0">
                <a:ea typeface="ＭＳ Ｐゴシック" pitchFamily="34" charset="-128"/>
                <a:sym typeface="Wingdings"/>
              </a:rPr>
              <a:t>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25CFF33-BBB9-4F3D-9802-03CA115C9D8D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8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Courts of Law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Judges resolved disputes by application of rules of law to the facts of the case before the court.  </a:t>
            </a:r>
          </a:p>
        </p:txBody>
      </p:sp>
      <p:sp>
        <p:nvSpPr>
          <p:cNvPr id="17411" name="Slide Number Placeholder 4"/>
          <p:cNvSpPr txBox="1">
            <a:spLocks/>
          </p:cNvSpPr>
          <p:nvPr/>
        </p:nvSpPr>
        <p:spPr bwMode="auto">
          <a:xfrm>
            <a:off x="8153400" y="6492875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r"/>
            <a:fld id="{B25CFF33-BBB9-4F3D-9802-03CA115C9D8D}" type="slidenum">
              <a:rPr lang="en-US" sz="1600">
                <a:solidFill>
                  <a:srgbClr val="A38F60"/>
                </a:solidFill>
                <a:latin typeface="Calibri" pitchFamily="34" charset="0"/>
              </a:rPr>
              <a:pPr algn="r"/>
              <a:t>9</a:t>
            </a:fld>
            <a:endParaRPr lang="en-US" sz="1600" dirty="0">
              <a:solidFill>
                <a:srgbClr val="A38F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879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1513</Words>
  <Application>Microsoft Office PowerPoint</Application>
  <PresentationFormat>On-screen Show (4:3)</PresentationFormat>
  <Paragraphs>234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Apex</vt:lpstr>
      <vt:lpstr>Chapter 1: Introduction to Law  and Legal Reasoning</vt:lpstr>
      <vt:lpstr>§1: Business Activities and  the Legal Environment</vt:lpstr>
      <vt:lpstr>Slide 3</vt:lpstr>
      <vt:lpstr>§2: Sources of American Law </vt:lpstr>
      <vt:lpstr>Sources of American Law </vt:lpstr>
      <vt:lpstr>§3: The Common Law Tradition </vt:lpstr>
      <vt:lpstr>The Common Law Tradition</vt:lpstr>
      <vt:lpstr>Courts of Law</vt:lpstr>
      <vt:lpstr>Courts of Law</vt:lpstr>
      <vt:lpstr>Courts of Equity </vt:lpstr>
      <vt:lpstr>Courts of Equity </vt:lpstr>
      <vt:lpstr>Equitable Maxims</vt:lpstr>
      <vt:lpstr>Legal and Equitable  Remedies Today </vt:lpstr>
      <vt:lpstr>Stare Decisis</vt:lpstr>
      <vt:lpstr>Stare Decisis</vt:lpstr>
      <vt:lpstr>Stare Decisis</vt:lpstr>
      <vt:lpstr>Stare Decisis</vt:lpstr>
      <vt:lpstr>Stare Decisis</vt:lpstr>
      <vt:lpstr>Stare Decisis</vt:lpstr>
      <vt:lpstr>Stare Decisis</vt:lpstr>
      <vt:lpstr>Stare Decisis  and Legal Reasoning</vt:lpstr>
      <vt:lpstr>Stare Decisis  and Legal Reasoning</vt:lpstr>
      <vt:lpstr>There is No One “Right” Answer</vt:lpstr>
      <vt:lpstr>The Common Law Today</vt:lpstr>
      <vt:lpstr>The Common Law Today</vt:lpstr>
      <vt:lpstr>§4: Schools of Legal Thought </vt:lpstr>
      <vt:lpstr>The Natural Law School</vt:lpstr>
      <vt:lpstr>The Natural Law School</vt:lpstr>
      <vt:lpstr>Natural Law:  Rev.  Martin Luther King, Jr. </vt:lpstr>
      <vt:lpstr>The Positivist School </vt:lpstr>
      <vt:lpstr>The Positivist School </vt:lpstr>
      <vt:lpstr>The Historical School</vt:lpstr>
      <vt:lpstr>The Historical School</vt:lpstr>
      <vt:lpstr>Legal Realism </vt:lpstr>
      <vt:lpstr>§5: Classifications of Law</vt:lpstr>
      <vt:lpstr>Substantive vs. Procedural </vt:lpstr>
      <vt:lpstr>Substantive vs. Procedural </vt:lpstr>
      <vt:lpstr>Civil vs. Criminal </vt:lpstr>
      <vt:lpstr>CyberLaw</vt:lpstr>
      <vt:lpstr>§6: How to Find Primary  Sources of Law</vt:lpstr>
      <vt:lpstr>§6: How to Find Primary  Sources of Law</vt:lpstr>
      <vt:lpstr>How to Find Primary  Sources of Law</vt:lpstr>
      <vt:lpstr>How to Find Primary  Sources of Law</vt:lpstr>
      <vt:lpstr>§7: How to Read &amp;  Understand Case Law</vt:lpstr>
      <vt:lpstr>§7: How to Read &amp;  Understand Case Law</vt:lpstr>
    </vt:vector>
  </TitlesOfParts>
  <Manager/>
  <Company>LoyolaCenter.org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Clarkson, Business Law 13th</dc:title>
  <dc:subject/>
  <dc:creator>Joseph Zavaletta, JAZCO</dc:creator>
  <cp:keywords/>
  <dc:description/>
  <cp:lastModifiedBy>Lamar, Jan</cp:lastModifiedBy>
  <cp:revision>56</cp:revision>
  <dcterms:created xsi:type="dcterms:W3CDTF">2010-07-08T19:43:46Z</dcterms:created>
  <dcterms:modified xsi:type="dcterms:W3CDTF">2013-08-21T16:54:18Z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-19767920</vt:i4>
  </property>
  <property fmtid="{D5CDD505-2E9C-101B-9397-08002B2CF9AE}" pid="3" name="_NewReviewCycle">
    <vt:lpwstr/>
  </property>
  <property fmtid="{D5CDD505-2E9C-101B-9397-08002B2CF9AE}" pid="4" name="_EmailSubject">
    <vt:lpwstr>Favor</vt:lpwstr>
  </property>
  <property fmtid="{D5CDD505-2E9C-101B-9397-08002B2CF9AE}" pid="5" name="_AuthorEmail">
    <vt:lpwstr>tristann.jones@cengage.com</vt:lpwstr>
  </property>
  <property fmtid="{D5CDD505-2E9C-101B-9397-08002B2CF9AE}" pid="6" name="_AuthorEmailDisplayName">
    <vt:lpwstr>Jones, Tristann M</vt:lpwstr>
  </property>
  <property fmtid="{D5CDD505-2E9C-101B-9397-08002B2CF9AE}" pid="7" name="_PreviousAdHocReviewCycleID">
    <vt:i4>920565872</vt:i4>
  </property>
</Properties>
</file>