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1" r:id="rId3"/>
    <p:sldId id="282" r:id="rId4"/>
    <p:sldId id="284" r:id="rId5"/>
    <p:sldId id="299" r:id="rId6"/>
    <p:sldId id="307" r:id="rId7"/>
    <p:sldId id="283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294" r:id="rId16"/>
    <p:sldId id="315" r:id="rId17"/>
    <p:sldId id="293" r:id="rId18"/>
    <p:sldId id="316" r:id="rId19"/>
    <p:sldId id="317" r:id="rId20"/>
    <p:sldId id="318" r:id="rId21"/>
    <p:sldId id="319" r:id="rId22"/>
    <p:sldId id="321" r:id="rId23"/>
    <p:sldId id="320" r:id="rId24"/>
    <p:sldId id="301" r:id="rId25"/>
    <p:sldId id="322" r:id="rId26"/>
    <p:sldId id="323" r:id="rId27"/>
    <p:sldId id="324" r:id="rId28"/>
    <p:sldId id="325" r:id="rId29"/>
    <p:sldId id="326" r:id="rId30"/>
    <p:sldId id="327" r:id="rId31"/>
    <p:sldId id="32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79" autoAdjust="0"/>
    <p:restoredTop sz="9466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1DF9-674C-4515-92BD-0268CE3AF31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1DF9-674C-4515-92BD-0268CE3AF31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1DF9-674C-4515-92BD-0268CE3AF31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1DF9-674C-4515-92BD-0268CE3AF31A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1DF9-674C-4515-92BD-0268CE3AF31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C29BC-6C69-49B7-8C01-55F76E66B5E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1DF9-674C-4515-92BD-0268CE3AF31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1DF9-674C-4515-92BD-0268CE3AF31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1DF9-674C-4515-92BD-0268CE3AF31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1DF9-674C-4515-92BD-0268CE3AF31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B9CDB-DE3B-46BD-A018-7421A9DBC1A6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0609C-CAF9-4B5A-AAC7-311DF1A47E7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0609C-CAF9-4B5A-AAC7-311DF1A47E78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0609C-CAF9-4B5A-AAC7-311DF1A47E78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66DB2-4ED0-4B04-94A4-CBBFEF39234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66DB2-4ED0-4B04-94A4-CBBFEF39234B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0609C-CAF9-4B5A-AAC7-311DF1A47E7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66DB2-4ED0-4B04-94A4-CBBFEF39234B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66DB2-4ED0-4B04-94A4-CBBFEF39234B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0609C-CAF9-4B5A-AAC7-311DF1A47E7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6F887-A96C-49FA-A3E5-FB5C4937188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0609C-CAF9-4B5A-AAC7-311DF1A47E78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0609C-CAF9-4B5A-AAC7-311DF1A47E7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0609C-CAF9-4B5A-AAC7-311DF1A47E7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00"/>
            <a:ext cx="7239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5:  Business Ethics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§2: </a:t>
            </a:r>
            <a:r>
              <a:rPr lang="en-US" dirty="0" smtClean="0"/>
              <a:t>Business Ethics</a:t>
            </a:r>
            <a:br>
              <a:rPr lang="en-US" dirty="0" smtClean="0"/>
            </a:br>
            <a:r>
              <a:rPr lang="en-US" dirty="0" smtClean="0"/>
              <a:t>and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Hiring Procedures.</a:t>
            </a:r>
          </a:p>
          <a:p>
            <a:pPr lvl="1"/>
            <a:r>
              <a:rPr lang="en-US" dirty="0" smtClean="0"/>
              <a:t>Employers are today increasingly looking to Facebook and other media to see what an applicant posts.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4832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Ethics</a:t>
            </a:r>
            <a:br>
              <a:rPr lang="en-US" dirty="0" smtClean="0"/>
            </a:br>
            <a:r>
              <a:rPr lang="en-US" dirty="0" smtClean="0"/>
              <a:t>and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Social Media to Discuss Work-Related Issues.</a:t>
            </a:r>
          </a:p>
          <a:p>
            <a:pPr lvl="1"/>
            <a:r>
              <a:rPr lang="en-US" dirty="0" smtClean="0"/>
              <a:t>In 2012, NLRB ruled that Costco’s social media policy violated federal labor law.</a:t>
            </a:r>
          </a:p>
          <a:p>
            <a:r>
              <a:rPr lang="en-US" dirty="0" smtClean="0"/>
              <a:t>Ethics in Reverse.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5997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§3: </a:t>
            </a:r>
            <a:r>
              <a:rPr lang="en-US" dirty="0" smtClean="0"/>
              <a:t>Ethical Principles</a:t>
            </a:r>
            <a:br>
              <a:rPr lang="en-US" dirty="0" smtClean="0"/>
            </a:br>
            <a:r>
              <a:rPr lang="en-US" dirty="0" smtClean="0"/>
              <a:t>and Philosophies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Duty Based Ethics - derived from religious and philosophical principles.</a:t>
            </a:r>
          </a:p>
          <a:p>
            <a:pPr lvl="1"/>
            <a:r>
              <a:rPr lang="en-US" dirty="0"/>
              <a:t>Religious Ethical Standards.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Kantian Ethics.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The Principle of Rights.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8113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Principles</a:t>
            </a:r>
            <a:br>
              <a:rPr lang="en-US" dirty="0" smtClean="0"/>
            </a:br>
            <a:r>
              <a:rPr lang="en-US" dirty="0" smtClean="0"/>
              <a:t>and Philosophies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Duty-Based Ethics.</a:t>
            </a:r>
          </a:p>
          <a:p>
            <a:pPr lvl="1"/>
            <a:r>
              <a:rPr lang="en-US" dirty="0"/>
              <a:t>Religious Ethical Standards.</a:t>
            </a:r>
          </a:p>
          <a:p>
            <a:pPr lvl="2"/>
            <a:r>
              <a:rPr lang="en-US" dirty="0"/>
              <a:t>The rightness or wrongness of an action is usually judged according to its conformity to an absolute rule that commands a particular form of  behavior.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0111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Principles</a:t>
            </a:r>
            <a:br>
              <a:rPr lang="en-US" dirty="0" smtClean="0"/>
            </a:br>
            <a:r>
              <a:rPr lang="en-US" dirty="0" smtClean="0"/>
              <a:t>and Philosophies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Duty-Based Ethics.</a:t>
            </a:r>
          </a:p>
          <a:p>
            <a:pPr lvl="1"/>
            <a:r>
              <a:rPr lang="en-US" dirty="0" smtClean="0"/>
              <a:t>Religious </a:t>
            </a:r>
            <a:r>
              <a:rPr lang="en-US" dirty="0"/>
              <a:t>Ethical </a:t>
            </a:r>
            <a:r>
              <a:rPr lang="en-US" dirty="0" smtClean="0"/>
              <a:t>Principles.</a:t>
            </a:r>
            <a:endParaRPr lang="en-US" dirty="0"/>
          </a:p>
          <a:p>
            <a:pPr lvl="2"/>
            <a:r>
              <a:rPr lang="en-US" dirty="0"/>
              <a:t>The motive of the actor is irrelevant in judging the rightness or the wrongness of the action.</a:t>
            </a:r>
          </a:p>
          <a:p>
            <a:pPr lvl="2"/>
            <a:r>
              <a:rPr lang="en-US" dirty="0"/>
              <a:t>These rules often involve an element of compassion.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8711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Principles</a:t>
            </a:r>
            <a:br>
              <a:rPr lang="en-US" dirty="0"/>
            </a:br>
            <a:r>
              <a:rPr lang="en-US" dirty="0"/>
              <a:t>and Philosophies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Duty-Based Ethics.</a:t>
            </a:r>
          </a:p>
          <a:p>
            <a:pPr lvl="1"/>
            <a:r>
              <a:rPr lang="en-US" dirty="0" smtClean="0"/>
              <a:t>Principle of Rights.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very duty gives rise to a corresponding right.</a:t>
            </a:r>
          </a:p>
          <a:p>
            <a:pPr lvl="2"/>
            <a:r>
              <a:rPr lang="en-US" dirty="0" smtClean="0"/>
              <a:t>Ethicality of an action is judged by how the consequences of the action will affect the rights of others.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9534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Principles</a:t>
            </a:r>
            <a:br>
              <a:rPr lang="en-US" dirty="0"/>
            </a:br>
            <a:r>
              <a:rPr lang="en-US" dirty="0"/>
              <a:t>and Philosophies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Duty-Based Ethics.</a:t>
            </a:r>
          </a:p>
          <a:p>
            <a:pPr lvl="1"/>
            <a:r>
              <a:rPr lang="en-US" dirty="0" smtClean="0"/>
              <a:t>Kantian </a:t>
            </a:r>
            <a:r>
              <a:rPr lang="en-US" dirty="0"/>
              <a:t>Ethics.</a:t>
            </a:r>
          </a:p>
          <a:p>
            <a:pPr lvl="2"/>
            <a:r>
              <a:rPr lang="en-US" dirty="0"/>
              <a:t>Premised on the belief that general guiding principles for moral behavior can be derived from human nature. </a:t>
            </a:r>
          </a:p>
          <a:p>
            <a:pPr lvl="2"/>
            <a:r>
              <a:rPr lang="en-US" dirty="0"/>
              <a:t>The </a:t>
            </a:r>
            <a:r>
              <a:rPr lang="en-US" u="sng" dirty="0"/>
              <a:t>categorical imperative </a:t>
            </a:r>
            <a:r>
              <a:rPr lang="en-US" dirty="0"/>
              <a:t>is a central postulate of Kantian ethics.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663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Principles</a:t>
            </a:r>
            <a:br>
              <a:rPr lang="en-US" dirty="0"/>
            </a:br>
            <a:r>
              <a:rPr lang="en-US" dirty="0"/>
              <a:t>and Philosophies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Duty-Based Ethics.</a:t>
            </a:r>
          </a:p>
          <a:p>
            <a:pPr lvl="1"/>
            <a:r>
              <a:rPr lang="en-US" dirty="0" smtClean="0"/>
              <a:t>Kantian Ethics.</a:t>
            </a:r>
          </a:p>
          <a:p>
            <a:pPr lvl="2"/>
            <a:r>
              <a:rPr lang="en-US" dirty="0" smtClean="0"/>
              <a:t>The rightness or wrongness of an action is judged by estimating the consequences that would follow if everyone in a society performed the act under consideration.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4867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Principles</a:t>
            </a:r>
            <a:br>
              <a:rPr lang="en-US" dirty="0"/>
            </a:br>
            <a:r>
              <a:rPr lang="en-US" dirty="0"/>
              <a:t>and Philosophies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Outcome-</a:t>
            </a:r>
            <a:r>
              <a:rPr lang="en-US" dirty="0"/>
              <a:t>Based </a:t>
            </a:r>
            <a:r>
              <a:rPr lang="en-US" dirty="0" smtClean="0"/>
              <a:t>Ethics: Utilitarianism.</a:t>
            </a:r>
          </a:p>
          <a:p>
            <a:pPr lvl="1"/>
            <a:r>
              <a:rPr lang="en-US" dirty="0"/>
              <a:t>An action is ethical based on whether it produces the greatest good for the greatest number of people upon which it has an effect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0445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Principles</a:t>
            </a:r>
            <a:br>
              <a:rPr lang="en-US" dirty="0"/>
            </a:br>
            <a:r>
              <a:rPr lang="en-US" dirty="0"/>
              <a:t>and Philosophies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Outcome-</a:t>
            </a:r>
            <a:r>
              <a:rPr lang="en-US" dirty="0"/>
              <a:t>Based </a:t>
            </a:r>
            <a:r>
              <a:rPr lang="en-US" dirty="0" smtClean="0"/>
              <a:t>Ethics: Utilitarianism.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If </a:t>
            </a:r>
            <a:r>
              <a:rPr lang="en-US" dirty="0"/>
              <a:t>it affects the majority adversely, it is morally wrong.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7234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839200" cy="51054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sz="4000" dirty="0"/>
              <a:t>Ethics is the study of right and wrong behavior; whether an action is fair, right or just.   </a:t>
            </a:r>
          </a:p>
          <a:p>
            <a:r>
              <a:rPr lang="en-US" sz="4000" dirty="0"/>
              <a:t>In business, ethical decisions are the </a:t>
            </a:r>
            <a:r>
              <a:rPr lang="en-US" sz="4000" i="1" dirty="0"/>
              <a:t>application</a:t>
            </a:r>
            <a:r>
              <a:rPr lang="en-US" sz="4000" dirty="0"/>
              <a:t> of moral and ethical principles to the marketplace and workplace.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§1: </a:t>
            </a:r>
            <a:r>
              <a:rPr lang="en-US" dirty="0" smtClean="0"/>
              <a:t>Business Ethics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9727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Principles</a:t>
            </a:r>
            <a:br>
              <a:rPr lang="en-US" dirty="0"/>
            </a:br>
            <a:r>
              <a:rPr lang="en-US" dirty="0"/>
              <a:t>and Philosophies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Outcome-</a:t>
            </a:r>
            <a:r>
              <a:rPr lang="en-US" dirty="0"/>
              <a:t>Based </a:t>
            </a:r>
            <a:r>
              <a:rPr lang="en-US" dirty="0" smtClean="0"/>
              <a:t>Ethics: Utilitarianism.  Requires: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Determination of individuals affected;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Cost-Benefit analysis, and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Choice among alternative actions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6872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Principles</a:t>
            </a:r>
            <a:br>
              <a:rPr lang="en-US" dirty="0"/>
            </a:br>
            <a:r>
              <a:rPr lang="en-US" dirty="0"/>
              <a:t>and Philosophies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Social Responsibility.</a:t>
            </a:r>
          </a:p>
          <a:p>
            <a:pPr lvl="1"/>
            <a:r>
              <a:rPr lang="en-US" dirty="0"/>
              <a:t>CSR is the idea that those who manage corporations should be accountable to society for their actions.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2446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Principles</a:t>
            </a:r>
            <a:br>
              <a:rPr lang="en-US" dirty="0"/>
            </a:br>
            <a:r>
              <a:rPr lang="en-US" dirty="0"/>
              <a:t>and Philosophies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Social Responsibility.</a:t>
            </a:r>
          </a:p>
          <a:p>
            <a:pPr lvl="1"/>
            <a:r>
              <a:rPr lang="en-US" dirty="0"/>
              <a:t>CSR is a Way of Doing Business.</a:t>
            </a:r>
          </a:p>
          <a:p>
            <a:pPr lvl="2"/>
            <a:r>
              <a:rPr lang="en-US" dirty="0"/>
              <a:t>Poll found that 70% of executives polled agreed that corporate citizenship should be a priority.</a:t>
            </a:r>
          </a:p>
          <a:p>
            <a:pPr lvl="2"/>
            <a:r>
              <a:rPr lang="en-US" dirty="0"/>
              <a:t>But not all socially responsible activities benefit a company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9180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Principles</a:t>
            </a:r>
            <a:br>
              <a:rPr lang="en-US" dirty="0"/>
            </a:br>
            <a:r>
              <a:rPr lang="en-US" dirty="0"/>
              <a:t>and Philosophies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Social Responsibility.</a:t>
            </a:r>
          </a:p>
          <a:p>
            <a:pPr lvl="1"/>
            <a:r>
              <a:rPr lang="en-US" dirty="0"/>
              <a:t>Stakeholder Approach.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Corporations have a duty not only to shareholders but other groups (stakeholders) affected by corporate actions.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473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§4: Making Ethical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Business Decisions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Approach.</a:t>
            </a:r>
          </a:p>
          <a:p>
            <a:pPr lvl="1"/>
            <a:r>
              <a:rPr lang="en-US" dirty="0" smtClean="0"/>
              <a:t>1.	Inquiry.</a:t>
            </a:r>
          </a:p>
          <a:p>
            <a:pPr lvl="1"/>
            <a:r>
              <a:rPr lang="en-US" dirty="0" smtClean="0"/>
              <a:t>2.	Discussion.</a:t>
            </a:r>
          </a:p>
          <a:p>
            <a:pPr lvl="1"/>
            <a:r>
              <a:rPr lang="en-US" dirty="0" smtClean="0"/>
              <a:t>3.	Decision.</a:t>
            </a:r>
          </a:p>
          <a:p>
            <a:pPr lvl="1"/>
            <a:r>
              <a:rPr lang="en-US" dirty="0" smtClean="0"/>
              <a:t>4.	Justification.</a:t>
            </a:r>
          </a:p>
          <a:p>
            <a:pPr lvl="1"/>
            <a:r>
              <a:rPr lang="en-US" dirty="0" smtClean="0"/>
              <a:t>5.	Evaluation.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10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Making Ethical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Business Decisions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Ethical Leadership.</a:t>
            </a:r>
          </a:p>
          <a:p>
            <a:pPr lvl="1"/>
            <a:r>
              <a:rPr lang="en-US" dirty="0" smtClean="0"/>
              <a:t>Attitude of Top Management.</a:t>
            </a:r>
          </a:p>
          <a:p>
            <a:pPr lvl="1"/>
            <a:r>
              <a:rPr lang="en-US" dirty="0" smtClean="0"/>
              <a:t>Behavior of Owners and Managers.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9437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Making Ethical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Business Decisions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Ethical Leadership.</a:t>
            </a:r>
          </a:p>
          <a:p>
            <a:pPr lvl="1"/>
            <a:r>
              <a:rPr lang="en-US" b="1" cap="small" dirty="0" smtClean="0">
                <a:solidFill>
                  <a:srgbClr val="068000"/>
                </a:solidFill>
              </a:rPr>
              <a:t>CASE 5.3  </a:t>
            </a:r>
            <a:r>
              <a:rPr lang="en-US" b="1" i="1" cap="small" dirty="0" smtClean="0">
                <a:solidFill>
                  <a:srgbClr val="068000"/>
                </a:solidFill>
              </a:rPr>
              <a:t>Moseley v. Pepco Energy Services, Inc. </a:t>
            </a:r>
            <a:r>
              <a:rPr lang="en-US" b="1" cap="small" dirty="0" smtClean="0">
                <a:solidFill>
                  <a:srgbClr val="068000"/>
                </a:solidFill>
              </a:rPr>
              <a:t>(2011). </a:t>
            </a:r>
            <a:r>
              <a:rPr lang="en-US" b="1" cap="small" dirty="0" smtClean="0">
                <a:solidFill>
                  <a:srgbClr val="068000"/>
                </a:solidFill>
                <a:sym typeface="Wingdings"/>
              </a:rPr>
              <a:t></a:t>
            </a:r>
            <a:endParaRPr lang="en-US" b="1" cap="small" dirty="0" smtClean="0">
              <a:solidFill>
                <a:srgbClr val="068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2123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Making Ethical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Business Decisions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Ethical Leadership.</a:t>
            </a:r>
            <a:endParaRPr lang="en-US" dirty="0"/>
          </a:p>
          <a:p>
            <a:pPr lvl="1"/>
            <a:r>
              <a:rPr lang="en-US" dirty="0" smtClean="0"/>
              <a:t>Behavior of Owners and Managers.</a:t>
            </a:r>
          </a:p>
          <a:p>
            <a:pPr lvl="1"/>
            <a:r>
              <a:rPr lang="en-US" dirty="0" smtClean="0"/>
              <a:t>Sarbanes-Oxley Act.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6439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11AC896-25FF-4DBF-BA15-5EF58DA267E2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§5: </a:t>
            </a:r>
            <a:r>
              <a:rPr lang="en-US" dirty="0">
                <a:cs typeface="Times New Roman" pitchFamily="18" charset="0"/>
              </a:rPr>
              <a:t>Business Ethics on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 Global Level</a:t>
            </a:r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56125"/>
          </a:xfrm>
        </p:spPr>
        <p:txBody>
          <a:bodyPr/>
          <a:lstStyle/>
          <a:p>
            <a:r>
              <a:rPr lang="en-US" dirty="0"/>
              <a:t>American companies must be trained in cross-cultural business practices.</a:t>
            </a:r>
          </a:p>
          <a:p>
            <a:r>
              <a:rPr lang="en-US" dirty="0"/>
              <a:t>Monitoring the Employment Practices of Foreign Suppliers.</a:t>
            </a:r>
          </a:p>
          <a:p>
            <a:pPr lvl="1"/>
            <a:r>
              <a:rPr lang="en-US" dirty="0"/>
              <a:t>Corporate Watch groups can </a:t>
            </a:r>
            <a:r>
              <a:rPr lang="en-US" dirty="0" smtClean="0"/>
              <a:t>hold corporations accountable.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1010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11AC896-25FF-4DBF-BA15-5EF58DA267E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Business </a:t>
            </a:r>
            <a:r>
              <a:rPr lang="en-US" dirty="0">
                <a:cs typeface="Times New Roman" pitchFamily="18" charset="0"/>
              </a:rPr>
              <a:t>Ethics on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 Global Level</a:t>
            </a:r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556125"/>
          </a:xfrm>
        </p:spPr>
        <p:txBody>
          <a:bodyPr/>
          <a:lstStyle/>
          <a:p>
            <a:r>
              <a:rPr lang="en-US" dirty="0" smtClean="0"/>
              <a:t>Foreign </a:t>
            </a:r>
            <a:r>
              <a:rPr lang="en-US" dirty="0"/>
              <a:t>Corrupt Practices Act.</a:t>
            </a:r>
          </a:p>
          <a:p>
            <a:pPr lvl="1"/>
            <a:r>
              <a:rPr lang="en-US" dirty="0" smtClean="0"/>
              <a:t>FCPA does not permit “grease” payments to minor officials.</a:t>
            </a:r>
          </a:p>
          <a:p>
            <a:pPr lvl="1"/>
            <a:r>
              <a:rPr lang="en-US" dirty="0" smtClean="0"/>
              <a:t>Nor does FCPA prohibit payments to foreign officials which are lawful in that country.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655235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Ethics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Why Is Business Ethics Important?</a:t>
            </a:r>
          </a:p>
          <a:p>
            <a:pPr lvl="1"/>
            <a:r>
              <a:rPr lang="en-US" dirty="0" smtClean="0"/>
              <a:t>Directors </a:t>
            </a:r>
            <a:r>
              <a:rPr lang="en-US" dirty="0"/>
              <a:t>and Officers owe a complex set of ethical duties to </a:t>
            </a:r>
            <a:r>
              <a:rPr lang="en-US" dirty="0" smtClean="0"/>
              <a:t>their stakeholders (internal and external).</a:t>
            </a:r>
            <a:endParaRPr lang="en-US" dirty="0"/>
          </a:p>
          <a:p>
            <a:pPr lvl="1"/>
            <a:r>
              <a:rPr lang="en-US" dirty="0"/>
              <a:t>When these duties conflict, ethical dilemmas are created. 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4852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11AC896-25FF-4DBF-BA15-5EF58DA267E2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Business </a:t>
            </a:r>
            <a:r>
              <a:rPr lang="en-US" dirty="0">
                <a:cs typeface="Times New Roman" pitchFamily="18" charset="0"/>
              </a:rPr>
              <a:t>Ethics on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 Global Level</a:t>
            </a:r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56125"/>
          </a:xfrm>
        </p:spPr>
        <p:txBody>
          <a:bodyPr/>
          <a:lstStyle/>
          <a:p>
            <a:r>
              <a:rPr lang="en-US" dirty="0" smtClean="0"/>
              <a:t>Foreign </a:t>
            </a:r>
            <a:r>
              <a:rPr lang="en-US" dirty="0"/>
              <a:t>Corrupt Practices </a:t>
            </a:r>
            <a:r>
              <a:rPr lang="en-US" dirty="0" smtClean="0"/>
              <a:t>Act.</a:t>
            </a:r>
            <a:endParaRPr lang="en-US" dirty="0"/>
          </a:p>
          <a:p>
            <a:pPr lvl="1"/>
            <a:r>
              <a:rPr lang="en-US" dirty="0" smtClean="0"/>
              <a:t>Nor does FCPA prohibit payments to private companies, unless the US firm knows the payments will go to an official.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466842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11AC896-25FF-4DBF-BA15-5EF58DA267E2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Business </a:t>
            </a:r>
            <a:r>
              <a:rPr lang="en-US" dirty="0">
                <a:cs typeface="Times New Roman" pitchFamily="18" charset="0"/>
              </a:rPr>
              <a:t>Ethics on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 Global Level</a:t>
            </a:r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56125"/>
          </a:xfrm>
        </p:spPr>
        <p:txBody>
          <a:bodyPr/>
          <a:lstStyle/>
          <a:p>
            <a:r>
              <a:rPr lang="en-US" dirty="0" smtClean="0"/>
              <a:t>Foreign </a:t>
            </a:r>
            <a:r>
              <a:rPr lang="en-US" dirty="0"/>
              <a:t>Corrupt Practices </a:t>
            </a:r>
            <a:r>
              <a:rPr lang="en-US" dirty="0" smtClean="0"/>
              <a:t>Act.</a:t>
            </a:r>
            <a:endParaRPr lang="en-US" dirty="0"/>
          </a:p>
          <a:p>
            <a:pPr lvl="1"/>
            <a:r>
              <a:rPr lang="en-US" dirty="0" smtClean="0"/>
              <a:t>Bribery by Foreign Companies.</a:t>
            </a:r>
          </a:p>
          <a:p>
            <a:pPr lvl="1"/>
            <a:r>
              <a:rPr lang="en-US" dirty="0" smtClean="0"/>
              <a:t>Accounting Requirements. </a:t>
            </a:r>
          </a:p>
          <a:p>
            <a:pPr lvl="1"/>
            <a:r>
              <a:rPr lang="en-US" dirty="0" smtClean="0"/>
              <a:t>Penalties for Violations: companies up to $2 million in fines, individuals up to $100,000, and up to 5 years in prison.</a:t>
            </a:r>
          </a:p>
        </p:txBody>
      </p:sp>
    </p:spTree>
    <p:extLst>
      <p:ext uri="{BB962C8B-B14F-4D97-AF65-F5344CB8AC3E}">
        <p14:creationId xmlns="" xmlns:p14="http://schemas.microsoft.com/office/powerpoint/2010/main" val="1701939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Ethics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Profit Maximization.</a:t>
            </a:r>
          </a:p>
          <a:p>
            <a:pPr lvl="1"/>
            <a:r>
              <a:rPr lang="en-US" dirty="0" smtClean="0"/>
              <a:t>Some argue a businesses only goal should be to maximize profit. </a:t>
            </a:r>
          </a:p>
          <a:p>
            <a:pPr lvl="1"/>
            <a:r>
              <a:rPr lang="en-US" dirty="0" smtClean="0"/>
              <a:t>But executives need to distinguish between short-term and long-term maximization.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7227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Ethics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Citizenship.</a:t>
            </a:r>
          </a:p>
          <a:p>
            <a:pPr lvl="1"/>
            <a:r>
              <a:rPr lang="en-US" dirty="0" smtClean="0"/>
              <a:t>Promote goals that society considers worthwhile and take positive steps towards solving problems.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6295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Ethics in Making Business Decisions.</a:t>
            </a:r>
          </a:p>
          <a:p>
            <a:pPr lvl="1"/>
            <a:r>
              <a:rPr lang="en-US" dirty="0" smtClean="0"/>
              <a:t>Long-Run Profit Maximization.</a:t>
            </a:r>
          </a:p>
          <a:p>
            <a:pPr lvl="2"/>
            <a:r>
              <a:rPr lang="en-US" dirty="0" smtClean="0"/>
              <a:t>Purdue Pharma: OxyContin.</a:t>
            </a:r>
          </a:p>
          <a:p>
            <a:pPr lvl="2"/>
            <a:r>
              <a:rPr lang="en-US" dirty="0" smtClean="0"/>
              <a:t>Impact of Internet.</a:t>
            </a:r>
          </a:p>
          <a:p>
            <a:pPr lvl="2"/>
            <a:r>
              <a:rPr lang="en-US" dirty="0" smtClean="0"/>
              <a:t>Image is Everything.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6990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Ethics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 of Law and Ethics.</a:t>
            </a:r>
          </a:p>
          <a:p>
            <a:pPr lvl="1"/>
            <a:r>
              <a:rPr lang="en-US" dirty="0" smtClean="0"/>
              <a:t>The Moral Minimum. </a:t>
            </a:r>
            <a:endParaRPr lang="en-US" b="1" dirty="0" smtClean="0"/>
          </a:p>
          <a:p>
            <a:pPr lvl="2"/>
            <a:r>
              <a:rPr lang="en-US" dirty="0" smtClean="0"/>
              <a:t>Generally considered as mere compliance with the law.</a:t>
            </a:r>
          </a:p>
          <a:p>
            <a:pPr lvl="2"/>
            <a:r>
              <a:rPr lang="en-US" b="1" cap="small" dirty="0" smtClean="0">
                <a:solidFill>
                  <a:srgbClr val="068000"/>
                </a:solidFill>
              </a:rPr>
              <a:t>CASE 5.1  </a:t>
            </a:r>
            <a:r>
              <a:rPr lang="en-US" b="1" i="1" cap="small" dirty="0" smtClean="0">
                <a:solidFill>
                  <a:srgbClr val="068000"/>
                </a:solidFill>
              </a:rPr>
              <a:t>Johnson Construction Co. v. Schaffer</a:t>
            </a:r>
            <a:r>
              <a:rPr lang="en-US" b="1" cap="small" dirty="0" smtClean="0">
                <a:solidFill>
                  <a:srgbClr val="068000"/>
                </a:solidFill>
              </a:rPr>
              <a:t> (2012).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2633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Ethics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 of Law and Ethics.</a:t>
            </a:r>
          </a:p>
          <a:p>
            <a:pPr lvl="1"/>
            <a:r>
              <a:rPr lang="en-US" dirty="0" smtClean="0"/>
              <a:t>Ethics and Private Law.</a:t>
            </a:r>
            <a:endParaRPr lang="en-US" b="1" cap="small" dirty="0">
              <a:solidFill>
                <a:srgbClr val="068000"/>
              </a:solidFill>
            </a:endParaRPr>
          </a:p>
          <a:p>
            <a:pPr lvl="2"/>
            <a:r>
              <a:rPr lang="en-US" dirty="0" smtClean="0"/>
              <a:t>Google’s Code of Conduct: ‘Don</a:t>
            </a:r>
            <a:r>
              <a:rPr lang="fr-FR" dirty="0" smtClean="0"/>
              <a:t>’</a:t>
            </a:r>
            <a:r>
              <a:rPr lang="en-US" dirty="0" smtClean="0"/>
              <a:t>t be Evil’.</a:t>
            </a:r>
          </a:p>
          <a:p>
            <a:pPr lvl="1"/>
            <a:r>
              <a:rPr lang="en-US" dirty="0" smtClean="0"/>
              <a:t>Ethical Uncertainty.</a:t>
            </a:r>
          </a:p>
          <a:p>
            <a:pPr lvl="2"/>
            <a:r>
              <a:rPr lang="en-US" dirty="0" smtClean="0"/>
              <a:t>Ethics can be uncertain and highly subjective.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2071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Ethics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 of Law and Ethics.</a:t>
            </a:r>
          </a:p>
          <a:p>
            <a:pPr lvl="1"/>
            <a:r>
              <a:rPr lang="en-US" dirty="0" smtClean="0"/>
              <a:t>Ethical Uncertainty.</a:t>
            </a:r>
          </a:p>
          <a:p>
            <a:pPr lvl="1"/>
            <a:r>
              <a:rPr lang="en-US" dirty="0" smtClean="0"/>
              <a:t>“Gray Areas” of the law. </a:t>
            </a:r>
          </a:p>
          <a:p>
            <a:pPr lvl="2"/>
            <a:r>
              <a:rPr lang="en-US" b="1" dirty="0" smtClean="0">
                <a:solidFill>
                  <a:srgbClr val="068000"/>
                </a:solidFill>
              </a:rPr>
              <a:t>CASE 5.2  </a:t>
            </a:r>
            <a:r>
              <a:rPr lang="en-US" b="1" i="1" cap="small" dirty="0" smtClean="0">
                <a:solidFill>
                  <a:srgbClr val="068000"/>
                </a:solidFill>
              </a:rPr>
              <a:t>May v. Chrysler Group, LLC</a:t>
            </a:r>
            <a:r>
              <a:rPr lang="en-US" b="1" dirty="0" smtClean="0">
                <a:solidFill>
                  <a:srgbClr val="068000"/>
                </a:solidFill>
              </a:rPr>
              <a:t> (2012)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521668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4C4AB-6544-46C0-82C7-B54C4A66D0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6308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971</Words>
  <Application>Microsoft Office PowerPoint</Application>
  <PresentationFormat>On-screen Show (4:3)</PresentationFormat>
  <Paragraphs>185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Chapter 5:  Business Ethics</vt:lpstr>
      <vt:lpstr>§1: Business Ethics</vt:lpstr>
      <vt:lpstr>Business Ethics</vt:lpstr>
      <vt:lpstr>Business Ethics</vt:lpstr>
      <vt:lpstr>Business Ethics</vt:lpstr>
      <vt:lpstr>Business Ethics</vt:lpstr>
      <vt:lpstr>Business Ethics</vt:lpstr>
      <vt:lpstr>Business Ethics</vt:lpstr>
      <vt:lpstr>Business Ethics</vt:lpstr>
      <vt:lpstr>§2: Business Ethics and Social Media</vt:lpstr>
      <vt:lpstr>Business Ethics and Social Media</vt:lpstr>
      <vt:lpstr>§3: Ethical Principles and Philosophies</vt:lpstr>
      <vt:lpstr>Ethical Principles and Philosophies</vt:lpstr>
      <vt:lpstr>Ethical Principles and Philosophies</vt:lpstr>
      <vt:lpstr>Ethical Principles and Philosophies</vt:lpstr>
      <vt:lpstr>Ethical Principles and Philosophies</vt:lpstr>
      <vt:lpstr>Ethical Principles and Philosophies</vt:lpstr>
      <vt:lpstr>Ethical Principles and Philosophies</vt:lpstr>
      <vt:lpstr>Ethical Principles and Philosophies</vt:lpstr>
      <vt:lpstr>Ethical Principles and Philosophies</vt:lpstr>
      <vt:lpstr>Ethical Principles and Philosophies</vt:lpstr>
      <vt:lpstr>Ethical Principles and Philosophies</vt:lpstr>
      <vt:lpstr>Ethical Principles and Philosophies</vt:lpstr>
      <vt:lpstr>§4: Making Ethical Business Decisions</vt:lpstr>
      <vt:lpstr>Making Ethical Business Decisions</vt:lpstr>
      <vt:lpstr>Making Ethical Business Decisions</vt:lpstr>
      <vt:lpstr>Making Ethical Business Decisions</vt:lpstr>
      <vt:lpstr>§5: Business Ethics on  a Global Level</vt:lpstr>
      <vt:lpstr>Business Ethics on  a Global Level</vt:lpstr>
      <vt:lpstr>Business Ethics on  a Global Level</vt:lpstr>
      <vt:lpstr>Business Ethics on  a Global Level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105</cp:revision>
  <dcterms:created xsi:type="dcterms:W3CDTF">2010-07-08T19:43:46Z</dcterms:created>
  <dcterms:modified xsi:type="dcterms:W3CDTF">2013-08-21T17:10:04Z</dcterms:modified>
  <cp:category/>
</cp:coreProperties>
</file>