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257" r:id="rId3"/>
    <p:sldId id="258" r:id="rId4"/>
    <p:sldId id="311" r:id="rId5"/>
    <p:sldId id="312" r:id="rId6"/>
    <p:sldId id="259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6" r:id="rId20"/>
    <p:sldId id="325" r:id="rId21"/>
    <p:sldId id="327" r:id="rId22"/>
    <p:sldId id="328" r:id="rId23"/>
    <p:sldId id="329" r:id="rId24"/>
    <p:sldId id="330" r:id="rId25"/>
    <p:sldId id="331" r:id="rId26"/>
    <p:sldId id="277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42" r:id="rId35"/>
    <p:sldId id="286" r:id="rId36"/>
    <p:sldId id="341" r:id="rId37"/>
    <p:sldId id="343" r:id="rId38"/>
    <p:sldId id="345" r:id="rId39"/>
    <p:sldId id="344" r:id="rId40"/>
    <p:sldId id="346" r:id="rId41"/>
    <p:sldId id="347" r:id="rId42"/>
    <p:sldId id="348" r:id="rId43"/>
    <p:sldId id="349" r:id="rId44"/>
    <p:sldId id="350" r:id="rId45"/>
    <p:sldId id="351" r:id="rId46"/>
    <p:sldId id="352" r:id="rId47"/>
    <p:sldId id="354" r:id="rId48"/>
    <p:sldId id="355" r:id="rId49"/>
    <p:sldId id="297" r:id="rId50"/>
    <p:sldId id="356" r:id="rId51"/>
    <p:sldId id="357" r:id="rId52"/>
    <p:sldId id="358" r:id="rId53"/>
    <p:sldId id="360" r:id="rId54"/>
    <p:sldId id="359" r:id="rId55"/>
    <p:sldId id="361" r:id="rId56"/>
    <p:sldId id="362" r:id="rId57"/>
    <p:sldId id="363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1124"/>
    <a:srgbClr val="068000"/>
    <a:srgbClr val="1A4733"/>
    <a:srgbClr val="1F4E35"/>
    <a:srgbClr val="00483A"/>
    <a:srgbClr val="FDD986"/>
    <a:srgbClr val="E2CE91"/>
    <a:srgbClr val="F0CD7D"/>
    <a:srgbClr val="A38F60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79" autoAdjust="0"/>
    <p:restoredTop sz="94660"/>
  </p:normalViewPr>
  <p:slideViewPr>
    <p:cSldViewPr showGuides="1">
      <p:cViewPr>
        <p:scale>
          <a:sx n="60" d="100"/>
          <a:sy n="60" d="100"/>
        </p:scale>
        <p:origin x="-2370" y="-1248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1219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C5A4702-3EDC-4170-AEF7-0962CC4693C5}" type="datetimeFigureOut">
              <a:rPr lang="en-US"/>
              <a:pPr/>
              <a:t>8/21/2013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D08E979-3BF7-4A43-B851-6E1C3B83321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8590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959246-C43C-4FD7-8E6E-5F3BC30E4688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C8CF92-9043-4744-ADE9-F7C97DC1A7CA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C8CF92-9043-4744-ADE9-F7C97DC1A7CA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C8CF92-9043-4744-ADE9-F7C97DC1A7CA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C8CF92-9043-4744-ADE9-F7C97DC1A7CA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C8CF92-9043-4744-ADE9-F7C97DC1A7CA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C8CF92-9043-4744-ADE9-F7C97DC1A7CA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C8CF92-9043-4744-ADE9-F7C97DC1A7CA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C8CF92-9043-4744-ADE9-F7C97DC1A7CA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C8CF92-9043-4744-ADE9-F7C97DC1A7CA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C8CF92-9043-4744-ADE9-F7C97DC1A7CA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2A035-31DC-4266-9AEA-FE85BF5E7D06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C8CF92-9043-4744-ADE9-F7C97DC1A7CA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C8CF92-9043-4744-ADE9-F7C97DC1A7CA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C8CF92-9043-4744-ADE9-F7C97DC1A7CA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C8CF92-9043-4744-ADE9-F7C97DC1A7CA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C8CF92-9043-4744-ADE9-F7C97DC1A7CA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E979-3BF7-4A43-B851-6E1C3B83321D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551A57-E8CD-4BE0-A01A-D65A301F92B0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551A57-E8CD-4BE0-A01A-D65A301F92B0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551A57-E8CD-4BE0-A01A-D65A301F92B0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551A57-E8CD-4BE0-A01A-D65A301F92B0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2A035-31DC-4266-9AEA-FE85BF5E7D06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551A57-E8CD-4BE0-A01A-D65A301F92B0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551A57-E8CD-4BE0-A01A-D65A301F92B0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551A57-E8CD-4BE0-A01A-D65A301F92B0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551A57-E8CD-4BE0-A01A-D65A301F92B0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E979-3BF7-4A43-B851-6E1C3B83321D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DC685-50A8-4B19-971F-FAE5F73FBC97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DC685-50A8-4B19-971F-FAE5F73FBC97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DC685-50A8-4B19-971F-FAE5F73FBC97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DC685-50A8-4B19-971F-FAE5F73FBC97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DC685-50A8-4B19-971F-FAE5F73FBC97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2A035-31DC-4266-9AEA-FE85BF5E7D06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DC685-50A8-4B19-971F-FAE5F73FBC97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DC685-50A8-4B19-971F-FAE5F73FBC97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DC685-50A8-4B19-971F-FAE5F73FBC97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DC685-50A8-4B19-971F-FAE5F73FBC97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DC685-50A8-4B19-971F-FAE5F73FBC97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DC685-50A8-4B19-971F-FAE5F73FBC97}" type="slidenum">
              <a:rPr lang="en-US"/>
              <a:pPr/>
              <a:t>45</a:t>
            </a:fld>
            <a:endParaRPr lang="en-US" dirty="0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DC685-50A8-4B19-971F-FAE5F73FBC97}" type="slidenum">
              <a:rPr lang="en-US"/>
              <a:pPr/>
              <a:t>46</a:t>
            </a:fld>
            <a:endParaRPr lang="en-US" dirty="0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DC685-50A8-4B19-971F-FAE5F73FBC97}" type="slidenum">
              <a:rPr lang="en-US"/>
              <a:pPr/>
              <a:t>47</a:t>
            </a:fld>
            <a:endParaRPr lang="en-US" dirty="0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DC685-50A8-4B19-971F-FAE5F73FBC97}" type="slidenum">
              <a:rPr lang="en-US"/>
              <a:pPr/>
              <a:t>48</a:t>
            </a:fld>
            <a:endParaRPr lang="en-US" dirty="0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9A4D3A-491D-4773-83D9-323AE2E1AEB1}" type="slidenum">
              <a:rPr lang="en-US"/>
              <a:pPr/>
              <a:t>49</a:t>
            </a:fld>
            <a:endParaRPr lang="en-US" dirty="0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2A035-31DC-4266-9AEA-FE85BF5E7D06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9A4D3A-491D-4773-83D9-323AE2E1AEB1}" type="slidenum">
              <a:rPr lang="en-US"/>
              <a:pPr/>
              <a:t>50</a:t>
            </a:fld>
            <a:endParaRPr lang="en-US" dirty="0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9A4D3A-491D-4773-83D9-323AE2E1AEB1}" type="slidenum">
              <a:rPr lang="en-US"/>
              <a:pPr/>
              <a:t>51</a:t>
            </a:fld>
            <a:endParaRPr lang="en-US" dirty="0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9A4D3A-491D-4773-83D9-323AE2E1AEB1}" type="slidenum">
              <a:rPr lang="en-US"/>
              <a:pPr/>
              <a:t>52</a:t>
            </a:fld>
            <a:endParaRPr lang="en-US" dirty="0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9A4D3A-491D-4773-83D9-323AE2E1AEB1}" type="slidenum">
              <a:rPr lang="en-US"/>
              <a:pPr/>
              <a:t>53</a:t>
            </a:fld>
            <a:endParaRPr lang="en-US" dirty="0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9A4D3A-491D-4773-83D9-323AE2E1AEB1}" type="slidenum">
              <a:rPr lang="en-US"/>
              <a:pPr/>
              <a:t>54</a:t>
            </a:fld>
            <a:endParaRPr lang="en-US" dirty="0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9A4D3A-491D-4773-83D9-323AE2E1AEB1}" type="slidenum">
              <a:rPr lang="en-US"/>
              <a:pPr/>
              <a:t>55</a:t>
            </a:fld>
            <a:endParaRPr lang="en-US" dirty="0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9A4D3A-491D-4773-83D9-323AE2E1AEB1}" type="slidenum">
              <a:rPr lang="en-US"/>
              <a:pPr/>
              <a:t>56</a:t>
            </a:fld>
            <a:endParaRPr lang="en-US" dirty="0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9A4D3A-491D-4773-83D9-323AE2E1AEB1}" type="slidenum">
              <a:rPr lang="en-US"/>
              <a:pPr/>
              <a:t>57</a:t>
            </a:fld>
            <a:endParaRPr lang="en-US" dirty="0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C8CF92-9043-4744-ADE9-F7C97DC1A7CA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C8CF92-9043-4744-ADE9-F7C97DC1A7CA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C8CF92-9043-4744-ADE9-F7C97DC1A7CA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C8CF92-9043-4744-ADE9-F7C97DC1A7CA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5A11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 userDrawn="1"/>
        </p:nvPicPr>
        <p:blipFill>
          <a:blip r:embed="rId2" cstate="print"/>
          <a:srcRect r="1639"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rgbClr val="5A1124"/>
          </a:solidFill>
        </p:spPr>
        <p:txBody>
          <a:bodyPr/>
          <a:lstStyle>
            <a:lvl1pPr>
              <a:lnSpc>
                <a:spcPts val="5400"/>
              </a:lnSpc>
              <a:defRPr sz="5400" b="0" cap="small" spc="150" baseline="0">
                <a:solidFill>
                  <a:srgbClr val="FDD986"/>
                </a:solidFill>
                <a:latin typeface="Impac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275"/>
            <a:ext cx="8229600" cy="4708525"/>
          </a:xfrm>
        </p:spPr>
        <p:txBody>
          <a:bodyPr/>
          <a:lstStyle>
            <a:lvl1pPr marL="547688" indent="-411163">
              <a:buClr>
                <a:srgbClr val="5A1124"/>
              </a:buClr>
              <a:buFont typeface="Wingdings" charset="2"/>
              <a:buChar char="u"/>
              <a:defRPr sz="4400">
                <a:solidFill>
                  <a:schemeClr val="bg1"/>
                </a:solidFill>
              </a:defRPr>
            </a:lvl1pPr>
            <a:lvl2pPr>
              <a:buClr>
                <a:srgbClr val="5A1124"/>
              </a:buClr>
              <a:defRPr sz="4000">
                <a:solidFill>
                  <a:schemeClr val="bg1"/>
                </a:solidFill>
              </a:defRPr>
            </a:lvl2pPr>
            <a:lvl3pPr marL="1133475" indent="-228600">
              <a:buClr>
                <a:srgbClr val="5A1124"/>
              </a:buClr>
              <a:buFont typeface="Arial"/>
              <a:buChar char="•"/>
              <a:defRPr sz="3600">
                <a:solidFill>
                  <a:schemeClr val="bg1"/>
                </a:solidFill>
              </a:defRPr>
            </a:lvl3pPr>
            <a:lvl4pPr>
              <a:buClr>
                <a:srgbClr val="E2CE91"/>
              </a:buClr>
              <a:defRPr sz="2800">
                <a:solidFill>
                  <a:schemeClr val="bg1"/>
                </a:solidFill>
              </a:defRPr>
            </a:lvl4pPr>
            <a:lvl5pPr>
              <a:buClr>
                <a:srgbClr val="E2CE91"/>
              </a:buCl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29" name="Rectangle 17"/>
          <p:cNvSpPr>
            <a:spLocks noChangeArrowheads="1"/>
          </p:cNvSpPr>
          <p:nvPr userDrawn="1"/>
        </p:nvSpPr>
        <p:spPr bwMode="auto">
          <a:xfrm>
            <a:off x="0" y="6477000"/>
            <a:ext cx="5181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A38F60"/>
                </a:solidFill>
              </a:rPr>
              <a:t>© </a:t>
            </a:r>
            <a:r>
              <a:rPr lang="en-US" sz="600" dirty="0" smtClean="0">
                <a:solidFill>
                  <a:srgbClr val="A38F60"/>
                </a:solidFill>
              </a:rPr>
              <a:t>2015 </a:t>
            </a:r>
            <a:r>
              <a:rPr lang="en-US" sz="600" dirty="0">
                <a:solidFill>
                  <a:srgbClr val="A38F60"/>
                </a:solidFill>
              </a:rPr>
              <a:t>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rgbClr val="A38F60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Impact" pitchFamily="34" charset="0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40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572000"/>
            <a:ext cx="6858000" cy="1371600"/>
          </a:xfrm>
        </p:spPr>
        <p:txBody>
          <a:bodyPr anchor="ctr" anchorCtr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400" b="0" cap="small" spc="100" dirty="0" smtClean="0">
                <a:solidFill>
                  <a:srgbClr val="FDD986"/>
                </a:solidFill>
                <a:ea typeface="+mj-ea"/>
              </a:rPr>
              <a:t>Chapter 6:  Torts</a:t>
            </a:r>
            <a:endParaRPr lang="en-US" b="0" cap="small" spc="100" dirty="0">
              <a:solidFill>
                <a:srgbClr val="FDD986"/>
              </a:solidFill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34424"/>
            <a:ext cx="914400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cap="small" dirty="0" smtClean="0">
                <a:solidFill>
                  <a:srgbClr val="FDD986"/>
                </a:solidFill>
                <a:latin typeface="Times New Roman"/>
                <a:cs typeface="Times New Roman"/>
              </a:rPr>
              <a:t>Miller</a:t>
            </a:r>
            <a:endParaRPr lang="en-US" sz="3200" cap="small" dirty="0">
              <a:solidFill>
                <a:srgbClr val="FDD986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5112"/>
            <a:ext cx="9144000" cy="275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399"/>
          </a:xfrm>
        </p:spPr>
        <p:txBody>
          <a:bodyPr/>
          <a:lstStyle/>
          <a:p>
            <a:r>
              <a:rPr lang="en-US" dirty="0" smtClean="0"/>
              <a:t>Intentional </a:t>
            </a:r>
            <a:r>
              <a:rPr lang="en-US" dirty="0"/>
              <a:t>Torts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Against </a:t>
            </a:r>
            <a:r>
              <a:rPr lang="en-US" dirty="0"/>
              <a:t>Persons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534400" cy="4648200"/>
          </a:xfrm>
        </p:spPr>
        <p:txBody>
          <a:bodyPr/>
          <a:lstStyle/>
          <a:p>
            <a:r>
              <a:rPr lang="en-US" dirty="0" smtClean="0"/>
              <a:t>Battery is the </a:t>
            </a:r>
            <a:r>
              <a:rPr lang="en-US" u="sng" dirty="0"/>
              <a:t>completion</a:t>
            </a:r>
            <a:r>
              <a:rPr lang="en-US" dirty="0"/>
              <a:t> of the Assault:</a:t>
            </a:r>
          </a:p>
          <a:p>
            <a:pPr lvl="1">
              <a:spcBef>
                <a:spcPts val="0"/>
              </a:spcBef>
            </a:pPr>
            <a:r>
              <a:rPr lang="en-US" sz="3600" dirty="0"/>
              <a:t>Intentional or </a:t>
            </a:r>
            <a:r>
              <a:rPr lang="en-US" sz="3600" dirty="0" smtClean="0"/>
              <a:t>Unexcused.</a:t>
            </a:r>
          </a:p>
          <a:p>
            <a:pPr lvl="1">
              <a:spcBef>
                <a:spcPts val="0"/>
              </a:spcBef>
            </a:pPr>
            <a:r>
              <a:rPr lang="en-US" sz="3600" dirty="0" smtClean="0"/>
              <a:t>Harmful</a:t>
            </a:r>
            <a:r>
              <a:rPr lang="en-US" sz="3600" dirty="0"/>
              <a:t>, Offensive </a:t>
            </a:r>
            <a:r>
              <a:rPr lang="en-US" sz="3600" dirty="0" smtClean="0"/>
              <a:t>(Reasonable Person Standard) or </a:t>
            </a:r>
            <a:r>
              <a:rPr lang="en-US" sz="3600" dirty="0"/>
              <a:t>Unwelcome.</a:t>
            </a:r>
          </a:p>
          <a:p>
            <a:pPr lvl="1">
              <a:spcBef>
                <a:spcPts val="0"/>
              </a:spcBef>
            </a:pPr>
            <a:r>
              <a:rPr lang="en-US" sz="3600" dirty="0"/>
              <a:t>Physical Contact</a:t>
            </a:r>
            <a:r>
              <a:rPr lang="en-US" sz="36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sz="4000" dirty="0" smtClean="0"/>
              <a:t>Plaintiff may be compensated for physical and emotional harm.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63679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r>
              <a:rPr lang="en-US" dirty="0" smtClean="0"/>
              <a:t>Intentional </a:t>
            </a:r>
            <a:r>
              <a:rPr lang="en-US" dirty="0"/>
              <a:t>Torts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Against </a:t>
            </a:r>
            <a:r>
              <a:rPr lang="en-US" dirty="0"/>
              <a:t>Persons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534400" cy="4648200"/>
          </a:xfrm>
        </p:spPr>
        <p:txBody>
          <a:bodyPr/>
          <a:lstStyle/>
          <a:p>
            <a:r>
              <a:rPr lang="en-US" dirty="0" smtClean="0"/>
              <a:t>False Imprisonment.</a:t>
            </a:r>
          </a:p>
          <a:p>
            <a:pPr lvl="1"/>
            <a:r>
              <a:rPr lang="en-US" dirty="0"/>
              <a:t>Confinement or restraint.</a:t>
            </a:r>
          </a:p>
          <a:p>
            <a:pPr lvl="1"/>
            <a:r>
              <a:rPr lang="en-US" dirty="0"/>
              <a:t>Of another person’s activities.</a:t>
            </a:r>
          </a:p>
          <a:p>
            <a:pPr lvl="1"/>
            <a:r>
              <a:rPr lang="en-US" dirty="0"/>
              <a:t>Without justification. </a:t>
            </a:r>
          </a:p>
          <a:p>
            <a:r>
              <a:rPr lang="en-US" sz="4000" dirty="0"/>
              <a:t>Merchants may reasonably detain customers if there is probable cause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849493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r>
              <a:rPr lang="en-US" dirty="0" smtClean="0"/>
              <a:t>Intentional </a:t>
            </a:r>
            <a:r>
              <a:rPr lang="en-US" dirty="0"/>
              <a:t>Torts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Against </a:t>
            </a:r>
            <a:r>
              <a:rPr lang="en-US" dirty="0"/>
              <a:t>Persons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534400" cy="4648200"/>
          </a:xfrm>
        </p:spPr>
        <p:txBody>
          <a:bodyPr/>
          <a:lstStyle/>
          <a:p>
            <a:r>
              <a:rPr lang="en-US" dirty="0" smtClean="0"/>
              <a:t>Intentional Infliction of Emotional Distress.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Extreme </a:t>
            </a:r>
            <a:r>
              <a:rPr lang="en-US" dirty="0"/>
              <a:t>and outrageous,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Results in severe emotional distress in another.</a:t>
            </a:r>
          </a:p>
          <a:p>
            <a:pPr>
              <a:lnSpc>
                <a:spcPct val="90000"/>
              </a:lnSpc>
            </a:pPr>
            <a:r>
              <a:rPr lang="en-US" dirty="0"/>
              <a:t>Most courts require some physical symptom or illness</a:t>
            </a:r>
            <a:r>
              <a:rPr lang="en-US" dirty="0" smtClean="0"/>
              <a:t>.</a:t>
            </a:r>
            <a:endParaRPr lang="en-US" sz="3200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29403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r>
              <a:rPr lang="en-US" dirty="0" smtClean="0"/>
              <a:t>Intentional </a:t>
            </a:r>
            <a:r>
              <a:rPr lang="en-US" dirty="0"/>
              <a:t>Torts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Against </a:t>
            </a:r>
            <a:r>
              <a:rPr lang="en-US" dirty="0"/>
              <a:t>Persons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534400" cy="4648200"/>
          </a:xfrm>
        </p:spPr>
        <p:txBody>
          <a:bodyPr/>
          <a:lstStyle/>
          <a:p>
            <a:r>
              <a:rPr lang="en-US" dirty="0" smtClean="0"/>
              <a:t>Defamation.</a:t>
            </a:r>
          </a:p>
          <a:p>
            <a:pPr lvl="1"/>
            <a:r>
              <a:rPr lang="en-US" dirty="0"/>
              <a:t>Defamation involves wrongfully hurting a person’s good reputation.</a:t>
            </a:r>
          </a:p>
          <a:p>
            <a:pPr lvl="1"/>
            <a:r>
              <a:rPr lang="en-US" dirty="0"/>
              <a:t>Law imposes duty to refrain from making false statements of fact about others</a:t>
            </a:r>
            <a:r>
              <a:rPr lang="en-US" dirty="0" smtClean="0"/>
              <a:t>.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165951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r>
              <a:rPr lang="en-US" dirty="0" smtClean="0"/>
              <a:t>Intentional </a:t>
            </a:r>
            <a:r>
              <a:rPr lang="en-US" dirty="0"/>
              <a:t>Torts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Against </a:t>
            </a:r>
            <a:r>
              <a:rPr lang="en-US" dirty="0"/>
              <a:t>Persons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534400" cy="4648200"/>
          </a:xfrm>
        </p:spPr>
        <p:txBody>
          <a:bodyPr/>
          <a:lstStyle/>
          <a:p>
            <a:r>
              <a:rPr lang="en-US" dirty="0" smtClean="0"/>
              <a:t>Defamation.</a:t>
            </a:r>
          </a:p>
          <a:p>
            <a:pPr lvl="1"/>
            <a:r>
              <a:rPr lang="en-US" dirty="0" smtClean="0"/>
              <a:t>Orally </a:t>
            </a:r>
            <a:r>
              <a:rPr lang="en-US" dirty="0"/>
              <a:t>breaching this duty is </a:t>
            </a:r>
            <a:r>
              <a:rPr lang="en-US" u="sng" dirty="0"/>
              <a:t>slander</a:t>
            </a:r>
            <a:r>
              <a:rPr lang="en-US" dirty="0"/>
              <a:t>; breaching it in print or media (and internet) is </a:t>
            </a:r>
            <a:r>
              <a:rPr lang="en-US" u="sng" dirty="0"/>
              <a:t>libel</a:t>
            </a:r>
            <a:r>
              <a:rPr lang="en-US" dirty="0"/>
              <a:t>. 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sz="3200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404813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399"/>
          </a:xfrm>
        </p:spPr>
        <p:txBody>
          <a:bodyPr/>
          <a:lstStyle/>
          <a:p>
            <a:r>
              <a:rPr lang="en-US" dirty="0" smtClean="0"/>
              <a:t>Intentional </a:t>
            </a:r>
            <a:r>
              <a:rPr lang="en-US" dirty="0"/>
              <a:t>Torts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Against </a:t>
            </a:r>
            <a:r>
              <a:rPr lang="en-US" dirty="0"/>
              <a:t>Persons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077200" cy="4648200"/>
          </a:xfrm>
        </p:spPr>
        <p:txBody>
          <a:bodyPr/>
          <a:lstStyle/>
          <a:p>
            <a:r>
              <a:rPr lang="en-US" dirty="0" smtClean="0"/>
              <a:t>Defamation.</a:t>
            </a:r>
          </a:p>
          <a:p>
            <a:pPr lvl="1"/>
            <a:r>
              <a:rPr lang="en-US" dirty="0"/>
              <a:t>Published statement must be a </a:t>
            </a:r>
            <a:r>
              <a:rPr lang="en-US" u="sng" dirty="0"/>
              <a:t>fact</a:t>
            </a:r>
            <a:r>
              <a:rPr lang="en-US" dirty="0"/>
              <a:t>. Opinions are protected speech under the First Amendment, and not actionable</a:t>
            </a:r>
            <a:r>
              <a:rPr lang="en-US" dirty="0" smtClean="0"/>
              <a:t>. </a:t>
            </a:r>
            <a:r>
              <a:rPr lang="en-US" dirty="0" smtClean="0">
                <a:sym typeface="Wingdings"/>
              </a:rPr>
              <a:t></a:t>
            </a:r>
            <a:endParaRPr lang="en-US" sz="3200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134205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399"/>
          </a:xfrm>
        </p:spPr>
        <p:txBody>
          <a:bodyPr/>
          <a:lstStyle/>
          <a:p>
            <a:r>
              <a:rPr lang="en-US" dirty="0" smtClean="0"/>
              <a:t>Intentional </a:t>
            </a:r>
            <a:r>
              <a:rPr lang="en-US" dirty="0"/>
              <a:t>Torts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Against </a:t>
            </a:r>
            <a:r>
              <a:rPr lang="en-US" dirty="0"/>
              <a:t>Persons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077200" cy="4648200"/>
          </a:xfrm>
        </p:spPr>
        <p:txBody>
          <a:bodyPr/>
          <a:lstStyle/>
          <a:p>
            <a:r>
              <a:rPr lang="en-US" dirty="0" smtClean="0"/>
              <a:t>Defamation.</a:t>
            </a:r>
          </a:p>
          <a:p>
            <a:pPr lvl="1"/>
            <a:r>
              <a:rPr lang="en-US" u="sng" dirty="0"/>
              <a:t>Publication Requirement</a:t>
            </a:r>
            <a:r>
              <a:rPr lang="en-US" dirty="0"/>
              <a:t>: gravamen of  defamation is the “publication” of a false statement </a:t>
            </a:r>
            <a:r>
              <a:rPr lang="en-US" dirty="0" smtClean="0"/>
              <a:t>to a 3</a:t>
            </a:r>
            <a:r>
              <a:rPr lang="en-US" baseline="30000" dirty="0" smtClean="0"/>
              <a:t>rd</a:t>
            </a:r>
            <a:r>
              <a:rPr lang="en-US" dirty="0" smtClean="0"/>
              <a:t> party that </a:t>
            </a:r>
            <a:r>
              <a:rPr lang="en-US" dirty="0"/>
              <a:t>holds an individual up to hatred, contempt or ridicule in the community. </a:t>
            </a:r>
            <a:r>
              <a:rPr lang="en-US" dirty="0" smtClean="0">
                <a:sym typeface="Wingdings"/>
              </a:rPr>
              <a:t></a:t>
            </a:r>
            <a:endParaRPr lang="en-US" sz="3200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174139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399"/>
          </a:xfrm>
        </p:spPr>
        <p:txBody>
          <a:bodyPr/>
          <a:lstStyle/>
          <a:p>
            <a:r>
              <a:rPr lang="en-US" dirty="0" smtClean="0"/>
              <a:t>Intentional </a:t>
            </a:r>
            <a:r>
              <a:rPr lang="en-US" dirty="0"/>
              <a:t>Torts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Against </a:t>
            </a:r>
            <a:r>
              <a:rPr lang="en-US" dirty="0"/>
              <a:t>Persons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534400" cy="4648200"/>
          </a:xfrm>
        </p:spPr>
        <p:txBody>
          <a:bodyPr/>
          <a:lstStyle/>
          <a:p>
            <a:r>
              <a:rPr lang="en-US" dirty="0" smtClean="0"/>
              <a:t>Defamation: </a:t>
            </a:r>
            <a:r>
              <a:rPr lang="en-US" u="sng" dirty="0" smtClean="0"/>
              <a:t>Libel.</a:t>
            </a:r>
            <a:endParaRPr lang="en-US" dirty="0" smtClean="0"/>
          </a:p>
          <a:p>
            <a:pPr lvl="1"/>
            <a:r>
              <a:rPr lang="en-US" dirty="0"/>
              <a:t>General Damages are </a:t>
            </a:r>
            <a:r>
              <a:rPr lang="en-US" i="1" dirty="0"/>
              <a:t>presumed</a:t>
            </a:r>
            <a:r>
              <a:rPr lang="en-US" dirty="0"/>
              <a:t>; Plaintiff does not have to </a:t>
            </a:r>
            <a:r>
              <a:rPr lang="en-US" dirty="0" smtClean="0"/>
              <a:t>prove actual </a:t>
            </a:r>
            <a:r>
              <a:rPr lang="en-US" dirty="0"/>
              <a:t>injury.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</a:t>
            </a:r>
            <a:r>
              <a:rPr lang="en-US" dirty="0" smtClean="0"/>
              <a:t>nclude </a:t>
            </a:r>
            <a:r>
              <a:rPr lang="en-US" dirty="0"/>
              <a:t>compensation for disgrace, dishonor, humiliation, injury to reputation and emotional distress.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95172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399"/>
          </a:xfrm>
        </p:spPr>
        <p:txBody>
          <a:bodyPr/>
          <a:lstStyle/>
          <a:p>
            <a:r>
              <a:rPr lang="en-US" dirty="0" smtClean="0"/>
              <a:t>Intentional </a:t>
            </a:r>
            <a:r>
              <a:rPr lang="en-US" dirty="0"/>
              <a:t>Torts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Against </a:t>
            </a:r>
            <a:r>
              <a:rPr lang="en-US" dirty="0"/>
              <a:t>Persons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534400" cy="4648200"/>
          </a:xfrm>
        </p:spPr>
        <p:txBody>
          <a:bodyPr/>
          <a:lstStyle/>
          <a:p>
            <a:r>
              <a:rPr lang="en-US" dirty="0" smtClean="0"/>
              <a:t>Defamation: </a:t>
            </a:r>
            <a:r>
              <a:rPr lang="en-US" u="sng" dirty="0" smtClean="0"/>
              <a:t>Slander.</a:t>
            </a:r>
            <a:endParaRPr lang="en-US" dirty="0" smtClean="0"/>
          </a:p>
          <a:p>
            <a:pPr lvl="1"/>
            <a:r>
              <a:rPr lang="en-US" dirty="0"/>
              <a:t>General Rule: </a:t>
            </a:r>
            <a:r>
              <a:rPr lang="en-US" dirty="0" smtClean="0"/>
              <a:t>Proof of “Special </a:t>
            </a:r>
            <a:r>
              <a:rPr lang="en-US" dirty="0"/>
              <a:t>damages” (actual economic loss</a:t>
            </a:r>
            <a:r>
              <a:rPr lang="en-US" dirty="0" smtClean="0"/>
              <a:t>).</a:t>
            </a:r>
            <a:endParaRPr lang="en-US" dirty="0"/>
          </a:p>
          <a:p>
            <a:pPr lvl="2"/>
            <a:r>
              <a:rPr lang="en-US" sz="3200" b="1" u="sng" dirty="0"/>
              <a:t>Exception: </a:t>
            </a:r>
            <a:r>
              <a:rPr lang="en-US" sz="3200" dirty="0"/>
              <a:t>Slander </a:t>
            </a:r>
            <a:r>
              <a:rPr lang="en-US" sz="3200" i="1" dirty="0"/>
              <a:t>Per Se. </a:t>
            </a:r>
            <a:r>
              <a:rPr lang="en-US" sz="3200" dirty="0"/>
              <a:t>No proof of damages is necessary when the </a:t>
            </a:r>
            <a:r>
              <a:rPr lang="en-US" sz="3200" dirty="0" smtClean="0"/>
              <a:t>statement </a:t>
            </a:r>
            <a:r>
              <a:rPr lang="en-US" sz="3200" dirty="0"/>
              <a:t>involves:  loathsome disease,  business improprieties, serious crime, or that a woman is non-chaste.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338398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399"/>
          </a:xfrm>
        </p:spPr>
        <p:txBody>
          <a:bodyPr/>
          <a:lstStyle/>
          <a:p>
            <a:r>
              <a:rPr lang="en-US" dirty="0" smtClean="0"/>
              <a:t>Intentional </a:t>
            </a:r>
            <a:r>
              <a:rPr lang="en-US" dirty="0"/>
              <a:t>Torts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Against </a:t>
            </a:r>
            <a:r>
              <a:rPr lang="en-US" dirty="0"/>
              <a:t>Persons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534400" cy="4648200"/>
          </a:xfrm>
        </p:spPr>
        <p:txBody>
          <a:bodyPr/>
          <a:lstStyle/>
          <a:p>
            <a:r>
              <a:rPr lang="en-US" dirty="0" smtClean="0"/>
              <a:t>Defamation: </a:t>
            </a:r>
            <a:r>
              <a:rPr lang="en-US" u="sng" dirty="0" smtClean="0"/>
              <a:t>Defenses</a:t>
            </a:r>
            <a:r>
              <a:rPr lang="en-US" dirty="0" smtClean="0"/>
              <a:t>. </a:t>
            </a:r>
            <a:endParaRPr lang="en-US" sz="3200" dirty="0"/>
          </a:p>
          <a:p>
            <a:pPr lvl="1"/>
            <a:r>
              <a:rPr lang="en-US" dirty="0"/>
              <a:t>Truth is generally an absolute defense.</a:t>
            </a:r>
          </a:p>
          <a:p>
            <a:pPr lvl="1"/>
            <a:r>
              <a:rPr lang="en-US" dirty="0"/>
              <a:t>Privileged (or Immune) Speech</a:t>
            </a:r>
            <a:r>
              <a:rPr lang="en-US" dirty="0" smtClean="0"/>
              <a:t>.</a:t>
            </a:r>
          </a:p>
          <a:p>
            <a:pPr lvl="2"/>
            <a:r>
              <a:rPr lang="en-US" b="1" cap="small" dirty="0" smtClean="0">
                <a:solidFill>
                  <a:srgbClr val="068000"/>
                </a:solidFill>
              </a:rPr>
              <a:t>CASE 6.1  </a:t>
            </a:r>
            <a:r>
              <a:rPr lang="en-US" b="1" i="1" cap="small" dirty="0" smtClean="0">
                <a:solidFill>
                  <a:srgbClr val="068000"/>
                </a:solidFill>
              </a:rPr>
              <a:t>McKee v. Laurion </a:t>
            </a:r>
            <a:r>
              <a:rPr lang="en-US" b="1" cap="small" dirty="0" smtClean="0">
                <a:solidFill>
                  <a:srgbClr val="068000"/>
                </a:solidFill>
              </a:rPr>
              <a:t>(2013).</a:t>
            </a:r>
            <a:r>
              <a:rPr lang="en-US" b="1" cap="small" dirty="0" smtClean="0">
                <a:solidFill>
                  <a:srgbClr val="068000"/>
                </a:solidFill>
                <a:sym typeface="Wingdings"/>
              </a:rPr>
              <a:t></a:t>
            </a:r>
            <a:endParaRPr lang="en-US" b="1" cap="small" dirty="0">
              <a:solidFill>
                <a:srgbClr val="068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972751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§1: Basis of Tort Law</a:t>
            </a:r>
            <a:endParaRPr lang="en-US" dirty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Doing business today involves risks, both legal and financial.</a:t>
            </a:r>
          </a:p>
          <a:p>
            <a:pPr>
              <a:lnSpc>
                <a:spcPct val="90000"/>
              </a:lnSpc>
            </a:pPr>
            <a:r>
              <a:rPr lang="en-US" dirty="0"/>
              <a:t>A tort is a civil injury designed to provide a remedy (damages) for injury to a protected interest. 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849087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199"/>
          </a:xfrm>
        </p:spPr>
        <p:txBody>
          <a:bodyPr/>
          <a:lstStyle/>
          <a:p>
            <a:r>
              <a:rPr lang="en-US" dirty="0" smtClean="0"/>
              <a:t>Intentional </a:t>
            </a:r>
            <a:r>
              <a:rPr lang="en-US" dirty="0"/>
              <a:t>Torts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Against </a:t>
            </a:r>
            <a:r>
              <a:rPr lang="en-US" dirty="0"/>
              <a:t>Persons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305800" cy="4648200"/>
          </a:xfrm>
        </p:spPr>
        <p:txBody>
          <a:bodyPr/>
          <a:lstStyle/>
          <a:p>
            <a:r>
              <a:rPr lang="en-US" dirty="0" smtClean="0"/>
              <a:t>Defamation: </a:t>
            </a:r>
            <a:r>
              <a:rPr lang="en-US" u="sng" dirty="0" smtClean="0"/>
              <a:t>Defenses</a:t>
            </a:r>
            <a:r>
              <a:rPr lang="en-US" dirty="0" smtClean="0"/>
              <a:t>. </a:t>
            </a:r>
            <a:endParaRPr lang="en-US" sz="3200" dirty="0"/>
          </a:p>
          <a:p>
            <a:pPr lvl="1"/>
            <a:r>
              <a:rPr lang="en-US" dirty="0" smtClean="0"/>
              <a:t>Public Figures.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To prevail against a public figure, plaintiff must show the statement was made with “</a:t>
            </a:r>
            <a:r>
              <a:rPr lang="en-US" u="sng" dirty="0"/>
              <a:t>actual malice</a:t>
            </a:r>
            <a:r>
              <a:rPr lang="en-US" dirty="0" smtClean="0"/>
              <a:t>”</a:t>
            </a:r>
            <a:r>
              <a:rPr lang="en-US" dirty="0"/>
              <a:t> </a:t>
            </a:r>
            <a:r>
              <a:rPr lang="en-US" dirty="0" smtClean="0"/>
              <a:t>(made </a:t>
            </a:r>
            <a:r>
              <a:rPr lang="en-US" dirty="0"/>
              <a:t>with either knowledge of falsity or reckless disregard for the </a:t>
            </a:r>
            <a:r>
              <a:rPr lang="en-US" dirty="0" smtClean="0"/>
              <a:t>truth).</a:t>
            </a:r>
            <a:endParaRPr lang="en-US" dirty="0">
              <a:solidFill>
                <a:schemeClr val="hlink"/>
              </a:solidFill>
            </a:endParaRPr>
          </a:p>
          <a:p>
            <a:pPr lvl="2"/>
            <a:endParaRPr lang="en-US" b="1" cap="small" dirty="0">
              <a:solidFill>
                <a:srgbClr val="068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99755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399"/>
          </a:xfrm>
        </p:spPr>
        <p:txBody>
          <a:bodyPr/>
          <a:lstStyle/>
          <a:p>
            <a:r>
              <a:rPr lang="en-US" dirty="0" smtClean="0"/>
              <a:t>Intentional </a:t>
            </a:r>
            <a:r>
              <a:rPr lang="en-US" dirty="0"/>
              <a:t>Torts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Against </a:t>
            </a:r>
            <a:r>
              <a:rPr lang="en-US" dirty="0"/>
              <a:t>Persons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305800" cy="4648200"/>
          </a:xfrm>
        </p:spPr>
        <p:txBody>
          <a:bodyPr/>
          <a:lstStyle/>
          <a:p>
            <a:r>
              <a:rPr lang="en-US" dirty="0" smtClean="0"/>
              <a:t>Invasion of Privacy.</a:t>
            </a:r>
            <a:endParaRPr lang="en-US" b="1" cap="small" dirty="0" smtClean="0">
              <a:solidFill>
                <a:srgbClr val="068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smtClean="0"/>
              <a:t>Use </a:t>
            </a:r>
            <a:r>
              <a:rPr lang="en-US" dirty="0"/>
              <a:t>of Person’s Name or Likeness.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Intrusion on Individual’s Affairs or Seclusion.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Publication of Information that Places a Person in False Light.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Public Disclosure of Private Facts.</a:t>
            </a:r>
          </a:p>
          <a:p>
            <a:pPr lvl="1"/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072459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399"/>
          </a:xfrm>
        </p:spPr>
        <p:txBody>
          <a:bodyPr/>
          <a:lstStyle/>
          <a:p>
            <a:r>
              <a:rPr lang="en-US" dirty="0" smtClean="0"/>
              <a:t>Intentional </a:t>
            </a:r>
            <a:r>
              <a:rPr lang="en-US" dirty="0"/>
              <a:t>Torts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Against </a:t>
            </a:r>
            <a:r>
              <a:rPr lang="en-US" dirty="0"/>
              <a:t>Persons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534400" cy="4648200"/>
          </a:xfrm>
        </p:spPr>
        <p:txBody>
          <a:bodyPr/>
          <a:lstStyle/>
          <a:p>
            <a:r>
              <a:rPr lang="en-US" dirty="0" smtClean="0"/>
              <a:t>Invasion of Privacy.</a:t>
            </a:r>
            <a:endParaRPr lang="en-US" b="1" cap="small" dirty="0" smtClean="0">
              <a:solidFill>
                <a:srgbClr val="068000"/>
              </a:solidFill>
            </a:endParaRPr>
          </a:p>
          <a:p>
            <a:pPr lvl="1"/>
            <a:r>
              <a:rPr lang="en-US" dirty="0"/>
              <a:t>Use of another’s name, likeness or other identifying characteristic for commercial purposes without the owner’s consent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66756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399"/>
          </a:xfrm>
        </p:spPr>
        <p:txBody>
          <a:bodyPr/>
          <a:lstStyle/>
          <a:p>
            <a:r>
              <a:rPr lang="en-US" dirty="0" smtClean="0"/>
              <a:t>Intentional </a:t>
            </a:r>
            <a:r>
              <a:rPr lang="en-US" dirty="0"/>
              <a:t>Torts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Against </a:t>
            </a:r>
            <a:r>
              <a:rPr lang="en-US" dirty="0"/>
              <a:t>Persons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534400" cy="4648200"/>
          </a:xfrm>
        </p:spPr>
        <p:txBody>
          <a:bodyPr/>
          <a:lstStyle/>
          <a:p>
            <a:r>
              <a:rPr lang="en-US" dirty="0" smtClean="0"/>
              <a:t>Fraudulent Misrepresentation:</a:t>
            </a:r>
          </a:p>
          <a:p>
            <a:pPr lvl="1"/>
            <a:r>
              <a:rPr lang="en-US" sz="3600" dirty="0" smtClean="0"/>
              <a:t>Misrepresentation </a:t>
            </a:r>
            <a:r>
              <a:rPr lang="en-US" sz="3600" dirty="0"/>
              <a:t>of material fact;</a:t>
            </a:r>
          </a:p>
          <a:p>
            <a:pPr lvl="1"/>
            <a:r>
              <a:rPr lang="en-US" sz="3600" dirty="0"/>
              <a:t>Intent to induce another to rely;</a:t>
            </a:r>
          </a:p>
          <a:p>
            <a:pPr lvl="1"/>
            <a:r>
              <a:rPr lang="en-US" sz="3600" dirty="0"/>
              <a:t>Justifiable reliance by innocent party;</a:t>
            </a:r>
          </a:p>
          <a:p>
            <a:pPr lvl="1"/>
            <a:r>
              <a:rPr lang="en-US" sz="3600" dirty="0"/>
              <a:t>Damages as a result of reliance;</a:t>
            </a:r>
          </a:p>
          <a:p>
            <a:pPr lvl="1"/>
            <a:r>
              <a:rPr lang="en-US" sz="3600" dirty="0"/>
              <a:t>Causal connection.</a:t>
            </a:r>
          </a:p>
          <a:p>
            <a:pPr>
              <a:lnSpc>
                <a:spcPct val="90000"/>
              </a:lnSpc>
            </a:pPr>
            <a:r>
              <a:rPr lang="en-US" dirty="0"/>
              <a:t>Fact vs. Opinion (not puffery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735372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399"/>
          </a:xfrm>
        </p:spPr>
        <p:txBody>
          <a:bodyPr/>
          <a:lstStyle/>
          <a:p>
            <a:r>
              <a:rPr lang="en-US" dirty="0" smtClean="0"/>
              <a:t>Intentional </a:t>
            </a:r>
            <a:r>
              <a:rPr lang="en-US" dirty="0"/>
              <a:t>Torts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Against </a:t>
            </a:r>
            <a:r>
              <a:rPr lang="en-US" dirty="0"/>
              <a:t>Persons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153400" cy="4648200"/>
          </a:xfrm>
        </p:spPr>
        <p:txBody>
          <a:bodyPr/>
          <a:lstStyle/>
          <a:p>
            <a:r>
              <a:rPr lang="en-US" dirty="0" smtClean="0"/>
              <a:t>Abusive or Frivolous Litigation.</a:t>
            </a:r>
          </a:p>
          <a:p>
            <a:pPr lvl="1"/>
            <a:r>
              <a:rPr lang="en-US" dirty="0" smtClean="0"/>
              <a:t>Torts </a:t>
            </a:r>
            <a:r>
              <a:rPr lang="en-US" dirty="0"/>
              <a:t>related to abusive or frivolous litigation include:</a:t>
            </a:r>
          </a:p>
          <a:p>
            <a:pPr lvl="2"/>
            <a:r>
              <a:rPr lang="en-US" dirty="0"/>
              <a:t>Malicious prosecution, and</a:t>
            </a:r>
          </a:p>
          <a:p>
            <a:pPr lvl="2"/>
            <a:r>
              <a:rPr lang="en-US" dirty="0"/>
              <a:t>Abuse of process.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391662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2000" b="2000"/>
          <a:stretch>
            <a:fillRect/>
          </a:stretch>
        </p:blipFill>
        <p:spPr>
          <a:xfrm>
            <a:off x="0" y="0"/>
            <a:ext cx="9189628" cy="6477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41664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§3: Business </a:t>
            </a:r>
            <a:r>
              <a:rPr lang="en-US" dirty="0" smtClean="0">
                <a:cs typeface="Times New Roman" pitchFamily="18" charset="0"/>
              </a:rPr>
              <a:t>Torts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Wrongful Interference With a </a:t>
            </a:r>
            <a:r>
              <a:rPr lang="en-US" u="sng" dirty="0"/>
              <a:t>Contractual</a:t>
            </a:r>
            <a:r>
              <a:rPr lang="en-US" dirty="0"/>
              <a:t> Relationship occurs when: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Defendant knows about contract between A and B; 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Intentionally induces either A or B to breach the contract; and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Defendant benefits from </a:t>
            </a:r>
            <a:r>
              <a:rPr lang="en-US" dirty="0" smtClean="0"/>
              <a:t>breach.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288051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Business Torts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Wrongful Interference With a </a:t>
            </a:r>
            <a:r>
              <a:rPr lang="en-US" u="sng" dirty="0"/>
              <a:t>Business</a:t>
            </a:r>
            <a:r>
              <a:rPr lang="en-US" dirty="0"/>
              <a:t> Relationship occurs when: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E</a:t>
            </a:r>
            <a:r>
              <a:rPr lang="en-US" dirty="0" smtClean="0"/>
              <a:t>stablished </a:t>
            </a:r>
            <a:r>
              <a:rPr lang="en-US" dirty="0"/>
              <a:t>business relationship;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The </a:t>
            </a:r>
            <a:r>
              <a:rPr lang="en-US" dirty="0" smtClean="0"/>
              <a:t>defendant uses </a:t>
            </a:r>
            <a:r>
              <a:rPr lang="en-US" dirty="0"/>
              <a:t>predatory </a:t>
            </a:r>
            <a:r>
              <a:rPr lang="en-US" dirty="0" smtClean="0"/>
              <a:t>methods to cause the relationship </a:t>
            </a:r>
            <a:r>
              <a:rPr lang="en-US" dirty="0"/>
              <a:t>to end; </a:t>
            </a:r>
            <a:r>
              <a:rPr lang="en-US" dirty="0" smtClean="0"/>
              <a:t>and  </a:t>
            </a:r>
            <a:endParaRPr lang="en-US" dirty="0"/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Plaintiff suffers damages.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445634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Business Torts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458200" cy="4708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u="sng" dirty="0"/>
              <a:t>Defenses</a:t>
            </a:r>
            <a:r>
              <a:rPr lang="en-US" dirty="0"/>
              <a:t> to Wrongful </a:t>
            </a:r>
            <a:r>
              <a:rPr lang="en-US" dirty="0" smtClean="0"/>
              <a:t>Interference: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Interference with justified or permissible.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Bona fide competitive behavior is a permissible interference even if it results in the breaking of a contract.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773980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§4: Intentional </a:t>
            </a:r>
            <a:r>
              <a:rPr lang="en-US" dirty="0"/>
              <a:t>Torts </a:t>
            </a:r>
            <a:br>
              <a:rPr lang="en-US" dirty="0"/>
            </a:br>
            <a:r>
              <a:rPr lang="en-US" dirty="0"/>
              <a:t>Against Property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/>
              <a:t>Trespass to </a:t>
            </a:r>
            <a:r>
              <a:rPr lang="en-US" dirty="0" smtClean="0"/>
              <a:t>Land.</a:t>
            </a:r>
          </a:p>
          <a:p>
            <a:pPr lvl="1"/>
            <a:r>
              <a:rPr lang="en-US" dirty="0" smtClean="0"/>
              <a:t>Occurs </a:t>
            </a:r>
            <a:r>
              <a:rPr lang="en-US" dirty="0"/>
              <a:t>when a person, without permission:</a:t>
            </a:r>
          </a:p>
          <a:p>
            <a:pPr lvl="2">
              <a:lnSpc>
                <a:spcPct val="90000"/>
              </a:lnSpc>
              <a:spcBef>
                <a:spcPts val="0"/>
              </a:spcBef>
            </a:pPr>
            <a:r>
              <a:rPr lang="en-US" sz="3400" dirty="0"/>
              <a:t>Physically enters onto, above or below the </a:t>
            </a:r>
            <a:r>
              <a:rPr lang="en-US" sz="3400" dirty="0" smtClean="0"/>
              <a:t>surface, </a:t>
            </a:r>
            <a:r>
              <a:rPr lang="en-US" sz="3400" dirty="0"/>
              <a:t>of another’s land; or</a:t>
            </a:r>
          </a:p>
          <a:p>
            <a:pPr lvl="2">
              <a:lnSpc>
                <a:spcPct val="90000"/>
              </a:lnSpc>
              <a:spcBef>
                <a:spcPts val="0"/>
              </a:spcBef>
            </a:pPr>
            <a:r>
              <a:rPr lang="en-US" sz="3400" dirty="0"/>
              <a:t>Causes anything to enter onto the land; </a:t>
            </a:r>
            <a:r>
              <a:rPr lang="en-US" sz="3400" dirty="0" smtClean="0"/>
              <a:t>or, </a:t>
            </a:r>
          </a:p>
          <a:p>
            <a:pPr lvl="2">
              <a:lnSpc>
                <a:spcPct val="90000"/>
              </a:lnSpc>
              <a:spcBef>
                <a:spcPts val="0"/>
              </a:spcBef>
            </a:pPr>
            <a:r>
              <a:rPr lang="en-US" sz="3400" dirty="0" smtClean="0"/>
              <a:t>Remains</a:t>
            </a:r>
            <a:r>
              <a:rPr lang="en-US" sz="3400" dirty="0"/>
              <a:t>, or permits</a:t>
            </a:r>
            <a:r>
              <a:rPr lang="en-US" dirty="0"/>
              <a:t> anything to remain, on the land.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506404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Basis </a:t>
            </a:r>
            <a:r>
              <a:rPr lang="en-US" dirty="0">
                <a:cs typeface="Times New Roman" pitchFamily="18" charset="0"/>
              </a:rPr>
              <a:t>of Tort Law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Damages Available in Tort Actions. 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Compensatory: reimburse plaintiff for actual losses.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Special: quantifiable losses, such as medical expenses, lost wages, and benefits. </a:t>
            </a:r>
            <a:r>
              <a:rPr lang="en-US" sz="3600" dirty="0" smtClean="0">
                <a:sym typeface="Wingdings"/>
              </a:rPr>
              <a:t>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06810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Intentional </a:t>
            </a:r>
            <a:r>
              <a:rPr lang="en-US" dirty="0"/>
              <a:t>Torts </a:t>
            </a:r>
            <a:br>
              <a:rPr lang="en-US" dirty="0"/>
            </a:br>
            <a:r>
              <a:rPr lang="en-US" dirty="0"/>
              <a:t>Against Property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/>
              <a:t>Trespass to </a:t>
            </a:r>
            <a:r>
              <a:rPr lang="en-US" dirty="0" smtClean="0"/>
              <a:t>Land.</a:t>
            </a:r>
            <a:endParaRPr lang="en-US" dirty="0"/>
          </a:p>
          <a:p>
            <a:pPr lvl="1"/>
            <a:r>
              <a:rPr lang="en-US" dirty="0"/>
              <a:t>Defenses</a:t>
            </a:r>
            <a:r>
              <a:rPr lang="en-US" u="sng" dirty="0"/>
              <a:t> </a:t>
            </a:r>
            <a:r>
              <a:rPr lang="en-US" dirty="0"/>
              <a:t>to Trespass to </a:t>
            </a:r>
            <a:r>
              <a:rPr lang="en-US" dirty="0" smtClean="0"/>
              <a:t>Land:</a:t>
            </a:r>
          </a:p>
          <a:p>
            <a:pPr lvl="2"/>
            <a:r>
              <a:rPr lang="en-US" dirty="0" smtClean="0"/>
              <a:t>Trespass </a:t>
            </a:r>
            <a:r>
              <a:rPr lang="en-US" dirty="0"/>
              <a:t>is </a:t>
            </a:r>
            <a:r>
              <a:rPr lang="en-US" dirty="0" smtClean="0"/>
              <a:t>warranted (necessary), or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respasser </a:t>
            </a:r>
            <a:r>
              <a:rPr lang="en-US" dirty="0"/>
              <a:t>is a licensee</a:t>
            </a:r>
            <a:r>
              <a:rPr lang="en-US" dirty="0" smtClean="0"/>
              <a:t>.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73645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Intentional </a:t>
            </a:r>
            <a:r>
              <a:rPr lang="en-US" dirty="0"/>
              <a:t>Torts </a:t>
            </a:r>
            <a:br>
              <a:rPr lang="en-US" dirty="0"/>
            </a:br>
            <a:r>
              <a:rPr lang="en-US" dirty="0"/>
              <a:t>Against Property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Trespass </a:t>
            </a:r>
            <a:r>
              <a:rPr lang="en-US" dirty="0"/>
              <a:t>to Personal </a:t>
            </a:r>
            <a:r>
              <a:rPr lang="en-US" dirty="0" smtClean="0"/>
              <a:t>Property.</a:t>
            </a:r>
            <a:endParaRPr lang="en-US" dirty="0"/>
          </a:p>
          <a:p>
            <a:pPr lvl="1"/>
            <a:r>
              <a:rPr lang="en-US" dirty="0" smtClean="0"/>
              <a:t>Intentional </a:t>
            </a:r>
            <a:r>
              <a:rPr lang="en-US" dirty="0"/>
              <a:t>interference with another’s use or enjoyment of personal property without consent or privilege.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56977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Intentional </a:t>
            </a:r>
            <a:r>
              <a:rPr lang="en-US" dirty="0"/>
              <a:t>Torts </a:t>
            </a:r>
            <a:br>
              <a:rPr lang="en-US" dirty="0"/>
            </a:br>
            <a:r>
              <a:rPr lang="en-US" dirty="0"/>
              <a:t>Against Property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Conversion.</a:t>
            </a:r>
          </a:p>
          <a:p>
            <a:pPr lvl="1"/>
            <a:r>
              <a:rPr lang="en-US" dirty="0" smtClean="0"/>
              <a:t>Wrongful </a:t>
            </a:r>
            <a:r>
              <a:rPr lang="en-US" dirty="0"/>
              <a:t>possession or use of property without permission.</a:t>
            </a:r>
          </a:p>
          <a:p>
            <a:r>
              <a:rPr lang="en-US" dirty="0"/>
              <a:t>Disparagement of Property.</a:t>
            </a:r>
          </a:p>
          <a:p>
            <a:pPr lvl="1"/>
            <a:r>
              <a:rPr lang="en-US" i="1" dirty="0"/>
              <a:t>Slander of Quality: </a:t>
            </a:r>
            <a:r>
              <a:rPr lang="en-US" dirty="0"/>
              <a:t>publication of false information about another’s product (trade libel)</a:t>
            </a:r>
            <a:r>
              <a:rPr lang="en-US" dirty="0" smtClean="0"/>
              <a:t>.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4341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Intentional </a:t>
            </a:r>
            <a:r>
              <a:rPr lang="en-US" dirty="0"/>
              <a:t>Torts </a:t>
            </a:r>
            <a:br>
              <a:rPr lang="en-US" dirty="0"/>
            </a:br>
            <a:r>
              <a:rPr lang="en-US" dirty="0"/>
              <a:t>Against Property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Disparagement </a:t>
            </a:r>
            <a:r>
              <a:rPr lang="en-US" dirty="0"/>
              <a:t>of Property</a:t>
            </a:r>
            <a:r>
              <a:rPr lang="en-US" dirty="0" smtClean="0"/>
              <a:t>.</a:t>
            </a:r>
          </a:p>
          <a:p>
            <a:pPr lvl="1"/>
            <a:r>
              <a:rPr lang="en-US" i="1" dirty="0"/>
              <a:t>Slander of Title: </a:t>
            </a:r>
            <a:r>
              <a:rPr lang="en-US" dirty="0"/>
              <a:t>publication falsely denies or casts doubt on another’s legal ownership of property, resulting in financial loss.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635824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Intentional Torts Summary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52600"/>
            <a:ext cx="9144000" cy="359923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338628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§5: </a:t>
            </a:r>
            <a:r>
              <a:rPr lang="en-US" dirty="0"/>
              <a:t>Negligence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Tortfeasor does not intend the consequences of the act or believes they will occur.</a:t>
            </a:r>
          </a:p>
          <a:p>
            <a:r>
              <a:rPr lang="en-US" dirty="0"/>
              <a:t>Actor’s conduct merely creates a </a:t>
            </a:r>
            <a:r>
              <a:rPr lang="en-US" u="sng" dirty="0"/>
              <a:t>foreseeable</a:t>
            </a:r>
            <a:r>
              <a:rPr lang="en-US" dirty="0"/>
              <a:t> risk of injury. 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11909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Negligence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/>
              <a:t>Analysis:</a:t>
            </a:r>
          </a:p>
          <a:p>
            <a:pPr lvl="1">
              <a:lnSpc>
                <a:spcPct val="90000"/>
              </a:lnSpc>
            </a:pPr>
            <a:r>
              <a:rPr lang="en-US" sz="3600" u="sng" dirty="0"/>
              <a:t>Duty</a:t>
            </a:r>
            <a:r>
              <a:rPr lang="en-US" sz="3600" dirty="0"/>
              <a:t>: Defendant owed Plaintiff a duty of care;</a:t>
            </a:r>
          </a:p>
          <a:p>
            <a:pPr lvl="1">
              <a:lnSpc>
                <a:spcPct val="90000"/>
              </a:lnSpc>
            </a:pPr>
            <a:r>
              <a:rPr lang="en-US" sz="3600" u="sng" dirty="0"/>
              <a:t>Breach</a:t>
            </a:r>
            <a:r>
              <a:rPr lang="en-US" sz="3600" dirty="0"/>
              <a:t>: Defendant breached that duty;</a:t>
            </a:r>
          </a:p>
          <a:p>
            <a:pPr lvl="1">
              <a:lnSpc>
                <a:spcPct val="90000"/>
              </a:lnSpc>
            </a:pPr>
            <a:r>
              <a:rPr lang="en-US" sz="3600" u="sng" dirty="0"/>
              <a:t>Causation</a:t>
            </a:r>
            <a:r>
              <a:rPr lang="en-US" sz="3600" dirty="0"/>
              <a:t>: Defendant’s breach caused the injury;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3600" u="sng" dirty="0"/>
              <a:t>Damages</a:t>
            </a:r>
            <a:r>
              <a:rPr lang="en-US" sz="3600" dirty="0"/>
              <a:t>: Plaintiff suffered legal injury.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97889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Negligence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Duty of Care and Breach.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Defendant owes duty to protect Plaintiff from </a:t>
            </a:r>
            <a:r>
              <a:rPr lang="en-US" u="sng" dirty="0"/>
              <a:t>foreseeable</a:t>
            </a:r>
            <a:r>
              <a:rPr lang="en-US" dirty="0"/>
              <a:t> risks that Defendant knew or </a:t>
            </a:r>
            <a:r>
              <a:rPr lang="en-US" i="1" dirty="0"/>
              <a:t>should have known about.</a:t>
            </a:r>
          </a:p>
          <a:p>
            <a:pPr lvl="2">
              <a:lnSpc>
                <a:spcPct val="90000"/>
              </a:lnSpc>
            </a:pPr>
            <a:r>
              <a:rPr lang="en-US" sz="3200" dirty="0"/>
              <a:t>A foreseeable risk is one in which the reasonable person would anticipate and guard against it. </a:t>
            </a:r>
            <a:r>
              <a:rPr lang="en-US" sz="3200" dirty="0" smtClean="0">
                <a:sym typeface="Wingdings"/>
              </a:rPr>
              <a:t>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506820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Negligence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458200" cy="4708525"/>
          </a:xfrm>
        </p:spPr>
        <p:txBody>
          <a:bodyPr/>
          <a:lstStyle/>
          <a:p>
            <a:r>
              <a:rPr lang="en-US" dirty="0" smtClean="0"/>
              <a:t>Duty of Care and Breach.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Duty of </a:t>
            </a:r>
            <a:r>
              <a:rPr lang="en-US" dirty="0" smtClean="0"/>
              <a:t>Landowners.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Duty </a:t>
            </a:r>
            <a:r>
              <a:rPr lang="en-US" dirty="0"/>
              <a:t>to warn invitees, exercise reasonable care.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Landlords owe duty of reasonable care to tenants and guests for common areas such as stairs and laundry rooms</a:t>
            </a:r>
            <a:r>
              <a:rPr lang="en-US" dirty="0" smtClean="0"/>
              <a:t>.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25742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Negligence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458200" cy="4708525"/>
          </a:xfrm>
        </p:spPr>
        <p:txBody>
          <a:bodyPr/>
          <a:lstStyle/>
          <a:p>
            <a:r>
              <a:rPr lang="en-US" dirty="0" smtClean="0"/>
              <a:t>Duty of Care and Breach.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Duty of </a:t>
            </a:r>
            <a:r>
              <a:rPr lang="en-US" dirty="0" smtClean="0"/>
              <a:t>Landowners.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Duty to Warn Business Invitees of Foreseeable Risks (knew or should have known).</a:t>
            </a:r>
          </a:p>
          <a:p>
            <a:pPr lvl="2">
              <a:lnSpc>
                <a:spcPct val="90000"/>
              </a:lnSpc>
            </a:pPr>
            <a:r>
              <a:rPr lang="en-US" u="sng" dirty="0"/>
              <a:t>EXCEPTION</a:t>
            </a:r>
            <a:r>
              <a:rPr lang="en-US" dirty="0"/>
              <a:t>:  Obvious Risks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556602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Basis </a:t>
            </a:r>
            <a:r>
              <a:rPr lang="en-US" dirty="0">
                <a:cs typeface="Times New Roman" pitchFamily="18" charset="0"/>
              </a:rPr>
              <a:t>of Tort Law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Damages Available in Tort Actions. 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General</a:t>
            </a:r>
            <a:r>
              <a:rPr lang="en-US" sz="3600" dirty="0"/>
              <a:t>: non-monetary, such as pain and suffering, reputation.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Punitive: punish the wrongdoer.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1291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Negligence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458200" cy="4708525"/>
          </a:xfrm>
        </p:spPr>
        <p:txBody>
          <a:bodyPr/>
          <a:lstStyle/>
          <a:p>
            <a:r>
              <a:rPr lang="en-US" dirty="0" smtClean="0"/>
              <a:t>Duty of Care and Breach.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Duty of Professionals.  </a:t>
            </a:r>
            <a:endParaRPr lang="en-US" sz="3200" dirty="0">
              <a:solidFill>
                <a:schemeClr val="hlink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dirty="0"/>
              <a:t>Professionals may owe higher duty of care based on special education, skill or intelligence.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Breach of duty is called professional malpractice.</a:t>
            </a:r>
          </a:p>
          <a:p>
            <a:pPr lvl="2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255639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Negligence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458200" cy="4708525"/>
          </a:xfrm>
        </p:spPr>
        <p:txBody>
          <a:bodyPr/>
          <a:lstStyle/>
          <a:p>
            <a:r>
              <a:rPr lang="en-US" dirty="0" smtClean="0"/>
              <a:t>Causation.</a:t>
            </a:r>
            <a:endParaRPr lang="en-US" dirty="0"/>
          </a:p>
          <a:p>
            <a:pPr lvl="1"/>
            <a:r>
              <a:rPr lang="en-US" dirty="0"/>
              <a:t> Even though a Tortfeasor owes a duty of care and breaches the duty of care, the act must have </a:t>
            </a:r>
            <a:r>
              <a:rPr lang="en-US" i="1" u="sng" dirty="0"/>
              <a:t>caused</a:t>
            </a:r>
            <a:r>
              <a:rPr lang="en-US" dirty="0"/>
              <a:t> the Plaintiff’s injuries. </a:t>
            </a:r>
            <a:r>
              <a:rPr lang="en-US" dirty="0" smtClean="0">
                <a:sym typeface="Wingdings"/>
              </a:rPr>
              <a:t>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209834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Negligence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458200" cy="4708525"/>
          </a:xfrm>
        </p:spPr>
        <p:txBody>
          <a:bodyPr/>
          <a:lstStyle/>
          <a:p>
            <a:r>
              <a:rPr lang="en-US" dirty="0" smtClean="0"/>
              <a:t>Causation.</a:t>
            </a:r>
            <a:endParaRPr lang="en-US" dirty="0"/>
          </a:p>
          <a:p>
            <a:pPr lvl="1"/>
            <a:r>
              <a:rPr lang="en-US" dirty="0" smtClean="0"/>
              <a:t>Courts ask two questions: </a:t>
            </a:r>
          </a:p>
          <a:p>
            <a:pPr lvl="2"/>
            <a:r>
              <a:rPr lang="en-US" dirty="0" smtClean="0"/>
              <a:t>Was the defendant’s action the </a:t>
            </a:r>
            <a:r>
              <a:rPr lang="en-US" u="sng" dirty="0" smtClean="0"/>
              <a:t>causation </a:t>
            </a:r>
            <a:r>
              <a:rPr lang="en-US" u="sng" dirty="0"/>
              <a:t>in </a:t>
            </a:r>
            <a:r>
              <a:rPr lang="en-US" u="sng" dirty="0" smtClean="0"/>
              <a:t>fact </a:t>
            </a:r>
            <a:r>
              <a:rPr lang="en-US" dirty="0" smtClean="0"/>
              <a:t>of plaintiff’s injury, and 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  <a:p>
            <a:pPr lvl="2"/>
            <a:r>
              <a:rPr lang="en-US" dirty="0" smtClean="0"/>
              <a:t>Was it the </a:t>
            </a:r>
            <a:r>
              <a:rPr lang="en-US" u="sng" dirty="0" smtClean="0"/>
              <a:t>proximate cause </a:t>
            </a:r>
            <a:r>
              <a:rPr lang="en-US" dirty="0" smtClean="0"/>
              <a:t>of plaintiff’s injury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937704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Negligence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Causation in Fact. 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  <a:p>
            <a:pPr lvl="1"/>
            <a:r>
              <a:rPr lang="en-US" dirty="0"/>
              <a:t>Did the injury occur because of the Defendant’s act, or would the injury have occurred anyway?  </a:t>
            </a:r>
          </a:p>
          <a:p>
            <a:pPr lvl="1"/>
            <a:r>
              <a:rPr lang="en-US" dirty="0"/>
              <a:t>Usually determined by the “but for” test, </a:t>
            </a:r>
            <a:r>
              <a:rPr lang="en-US" i="1" dirty="0"/>
              <a:t>i.e.,</a:t>
            </a:r>
            <a:r>
              <a:rPr lang="en-US" dirty="0"/>
              <a:t> but for the Defendant’s act the injury would not have occurred.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63105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Negligence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Proximate Cause.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When the </a:t>
            </a:r>
            <a:r>
              <a:rPr lang="en-US" dirty="0"/>
              <a:t>causal connection between the act and injury is strong enough to impose liability. </a:t>
            </a:r>
          </a:p>
          <a:p>
            <a:pPr lvl="1">
              <a:lnSpc>
                <a:spcPct val="90000"/>
              </a:lnSpc>
            </a:pPr>
            <a:r>
              <a:rPr lang="en-US" b="1" cap="small" dirty="0">
                <a:solidFill>
                  <a:srgbClr val="068000"/>
                </a:solidFill>
              </a:rPr>
              <a:t>CASE </a:t>
            </a:r>
            <a:r>
              <a:rPr lang="en-US" b="1" cap="small" dirty="0" smtClean="0">
                <a:solidFill>
                  <a:srgbClr val="068000"/>
                </a:solidFill>
              </a:rPr>
              <a:t>6.2  </a:t>
            </a:r>
            <a:r>
              <a:rPr lang="en-US" b="1" i="1" cap="small" dirty="0">
                <a:solidFill>
                  <a:srgbClr val="068000"/>
                </a:solidFill>
              </a:rPr>
              <a:t>Palsgraf v. Long Island Railroad Co. </a:t>
            </a:r>
            <a:r>
              <a:rPr lang="en-US" b="1" cap="small" dirty="0">
                <a:solidFill>
                  <a:srgbClr val="068000"/>
                </a:solidFill>
              </a:rPr>
              <a:t>(1928).  </a:t>
            </a:r>
            <a:endParaRPr lang="en-US" i="1" cap="small" dirty="0">
              <a:solidFill>
                <a:srgbClr val="068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11903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Negligence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The Injury Requirement and Damages.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To recover, Plaintiff must show legally recognizable injury.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Compensatory Damages are designed to reimburse Plaintiff for actual losses</a:t>
            </a:r>
            <a:r>
              <a:rPr lang="en-US" dirty="0" smtClean="0"/>
              <a:t>.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356370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Negligence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The Injury Requirement and Damages.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Punitive </a:t>
            </a:r>
            <a:r>
              <a:rPr lang="en-US" dirty="0"/>
              <a:t>Damages are designed to punish the tortfeasor and deter others from wrongdoing.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5479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Negligence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Negligence </a:t>
            </a:r>
            <a:r>
              <a:rPr lang="en-US" i="1" dirty="0" smtClean="0"/>
              <a:t>Per Se </a:t>
            </a:r>
            <a:r>
              <a:rPr lang="en-US" dirty="0" smtClean="0"/>
              <a:t>occurs when defendant </a:t>
            </a:r>
            <a:r>
              <a:rPr lang="en-US" dirty="0"/>
              <a:t>violates a statute designed to protect </a:t>
            </a:r>
            <a:r>
              <a:rPr lang="en-US" dirty="0" smtClean="0"/>
              <a:t>plaintiff</a:t>
            </a:r>
            <a:r>
              <a:rPr lang="en-US" dirty="0"/>
              <a:t>:</a:t>
            </a:r>
          </a:p>
          <a:p>
            <a:pPr lvl="1">
              <a:spcBef>
                <a:spcPts val="0"/>
              </a:spcBef>
            </a:pPr>
            <a:r>
              <a:rPr lang="en-US" sz="3600" dirty="0"/>
              <a:t>Statute sets out standard of care.</a:t>
            </a:r>
          </a:p>
          <a:p>
            <a:pPr lvl="1">
              <a:spcBef>
                <a:spcPts val="0"/>
              </a:spcBef>
            </a:pPr>
            <a:r>
              <a:rPr lang="en-US" sz="3600" dirty="0"/>
              <a:t>Plaintiff is member of class intended to be protected by statute.</a:t>
            </a:r>
          </a:p>
          <a:p>
            <a:pPr lvl="1">
              <a:spcBef>
                <a:spcPts val="0"/>
              </a:spcBef>
            </a:pPr>
            <a:r>
              <a:rPr lang="en-US" sz="3600" dirty="0"/>
              <a:t>Statute designed to prevent Plaintiff’s injury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26361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Negligence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305800" cy="4708525"/>
          </a:xfrm>
        </p:spPr>
        <p:txBody>
          <a:bodyPr/>
          <a:lstStyle/>
          <a:p>
            <a:r>
              <a:rPr lang="en-US" dirty="0" smtClean="0"/>
              <a:t>Good Samaritan Statutes.</a:t>
            </a:r>
          </a:p>
          <a:p>
            <a:pPr lvl="1"/>
            <a:r>
              <a:rPr lang="en-US" sz="3600" dirty="0" smtClean="0"/>
              <a:t>Protects someone who renders aid to an injured person from being sued for negligence.</a:t>
            </a:r>
          </a:p>
          <a:p>
            <a:r>
              <a:rPr lang="en-US" sz="4000" dirty="0" smtClean="0"/>
              <a:t>Dram Shop Acts.</a:t>
            </a:r>
          </a:p>
          <a:p>
            <a:pPr lvl="1"/>
            <a:r>
              <a:rPr lang="en-US" sz="3600" dirty="0" smtClean="0"/>
              <a:t>Liability for injuries may be imposed upon bartender and bar owner.</a:t>
            </a:r>
            <a:endParaRPr lang="en-US" i="1" dirty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392991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§6: </a:t>
            </a:r>
            <a:r>
              <a:rPr lang="en-US" dirty="0"/>
              <a:t>Defenses to Negligence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Assumption of Risk.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  <a:p>
            <a:r>
              <a:rPr lang="en-US" dirty="0"/>
              <a:t>Superseding Intervening Cause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.</a:t>
            </a:r>
          </a:p>
          <a:p>
            <a:r>
              <a:rPr lang="en-US" dirty="0"/>
              <a:t>Contributory or Comparative Negligence.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786613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Basis </a:t>
            </a:r>
            <a:r>
              <a:rPr lang="en-US" dirty="0">
                <a:cs typeface="Times New Roman" pitchFamily="18" charset="0"/>
              </a:rPr>
              <a:t>of Tort Law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Tort Reform.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Types of Reforms.</a:t>
            </a:r>
          </a:p>
          <a:p>
            <a:pPr lvl="2">
              <a:lnSpc>
                <a:spcPct val="90000"/>
              </a:lnSpc>
            </a:pPr>
            <a:r>
              <a:rPr lang="en-US" sz="3200" dirty="0" smtClean="0"/>
              <a:t>Limit punitive and general damages.</a:t>
            </a:r>
          </a:p>
          <a:p>
            <a:pPr lvl="2">
              <a:lnSpc>
                <a:spcPct val="90000"/>
              </a:lnSpc>
            </a:pPr>
            <a:r>
              <a:rPr lang="en-US" sz="3200" dirty="0" smtClean="0"/>
              <a:t>Capping what attorneys receive in contingency cases.</a:t>
            </a:r>
          </a:p>
          <a:p>
            <a:pPr lvl="2">
              <a:lnSpc>
                <a:spcPct val="90000"/>
              </a:lnSpc>
            </a:pPr>
            <a:r>
              <a:rPr lang="en-US" sz="3200" dirty="0"/>
              <a:t>L</a:t>
            </a:r>
            <a:r>
              <a:rPr lang="en-US" sz="3200" dirty="0" smtClean="0"/>
              <a:t>osing party pays all expenses.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Federal Reform.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State Reforms.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74299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Defenses </a:t>
            </a:r>
            <a:r>
              <a:rPr lang="en-US" dirty="0"/>
              <a:t>to Negligence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Assumption of Risk</a:t>
            </a:r>
            <a:r>
              <a:rPr lang="en-US" dirty="0" smtClean="0"/>
              <a:t>.</a:t>
            </a:r>
          </a:p>
          <a:p>
            <a:pPr marL="776288" lvl="1" indent="-455613"/>
            <a:r>
              <a:rPr lang="en-US" dirty="0"/>
              <a:t>Plaintiff has knowledge of the risk, and voluntarily engages in the act anyway. </a:t>
            </a:r>
          </a:p>
          <a:p>
            <a:pPr marL="776288" lvl="1" indent="-455613"/>
            <a:r>
              <a:rPr lang="en-US" dirty="0"/>
              <a:t>Defense can be used by participants, as well as spectators and bystanders.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044683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Defenses </a:t>
            </a:r>
            <a:r>
              <a:rPr lang="en-US" dirty="0"/>
              <a:t>to Negligence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Assumption of Risk</a:t>
            </a:r>
            <a:r>
              <a:rPr lang="en-US" dirty="0" smtClean="0"/>
              <a:t>.</a:t>
            </a:r>
          </a:p>
          <a:p>
            <a:pPr marL="776288" lvl="1" indent="-455613">
              <a:spcBef>
                <a:spcPts val="0"/>
              </a:spcBef>
            </a:pPr>
            <a:r>
              <a:rPr lang="en-US" dirty="0" smtClean="0"/>
              <a:t>Can be implied </a:t>
            </a:r>
            <a:r>
              <a:rPr lang="en-US" dirty="0"/>
              <a:t>by plaintiff’s knowledge of risks and subsequent conduct.</a:t>
            </a:r>
          </a:p>
          <a:p>
            <a:pPr marL="776288" lvl="1" indent="-455613">
              <a:spcBef>
                <a:spcPts val="0"/>
              </a:spcBef>
            </a:pPr>
            <a:r>
              <a:rPr lang="en-US" b="1" cap="small" dirty="0">
                <a:solidFill>
                  <a:srgbClr val="068000"/>
                </a:solidFill>
              </a:rPr>
              <a:t>CASE </a:t>
            </a:r>
            <a:r>
              <a:rPr lang="en-US" b="1" cap="small" dirty="0" smtClean="0">
                <a:solidFill>
                  <a:srgbClr val="068000"/>
                </a:solidFill>
              </a:rPr>
              <a:t>3.3  </a:t>
            </a:r>
            <a:r>
              <a:rPr lang="en-US" b="1" i="1" cap="small" dirty="0" smtClean="0">
                <a:solidFill>
                  <a:srgbClr val="068000"/>
                </a:solidFill>
              </a:rPr>
              <a:t>Taylor v. Baseball Club of Seattle, LP </a:t>
            </a:r>
            <a:r>
              <a:rPr lang="en-US" b="1" cap="small" dirty="0" smtClean="0">
                <a:solidFill>
                  <a:srgbClr val="068000"/>
                </a:solidFill>
              </a:rPr>
              <a:t>(2006).</a:t>
            </a:r>
            <a:endParaRPr lang="en-US" i="1" cap="small" dirty="0">
              <a:solidFill>
                <a:srgbClr val="068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12813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Defenses </a:t>
            </a:r>
            <a:r>
              <a:rPr lang="en-US" dirty="0"/>
              <a:t>to Negligence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56"/>
              </a:spcBef>
            </a:pPr>
            <a:r>
              <a:rPr lang="en-US" dirty="0" smtClean="0"/>
              <a:t>Superseding Cause.</a:t>
            </a:r>
          </a:p>
          <a:p>
            <a:pPr lvl="1">
              <a:spcBef>
                <a:spcPts val="456"/>
              </a:spcBef>
            </a:pPr>
            <a:r>
              <a:rPr lang="en-US" dirty="0" smtClean="0"/>
              <a:t>A </a:t>
            </a:r>
            <a:r>
              <a:rPr lang="en-US" u="sng" dirty="0"/>
              <a:t>unforeseeable</a:t>
            </a:r>
            <a:r>
              <a:rPr lang="en-US" dirty="0"/>
              <a:t>, intervening act that breaks the causal link between Defendant’s act and Plaintiff’s injury, relieving Defendant of liability.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501189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Defenses </a:t>
            </a:r>
            <a:r>
              <a:rPr lang="en-US" dirty="0"/>
              <a:t>to Negligence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56"/>
              </a:spcBef>
            </a:pPr>
            <a:r>
              <a:rPr lang="en-US" dirty="0" smtClean="0"/>
              <a:t>Contributory Negligence.</a:t>
            </a:r>
          </a:p>
          <a:p>
            <a:pPr lvl="1">
              <a:spcBef>
                <a:spcPts val="456"/>
              </a:spcBef>
            </a:pPr>
            <a:r>
              <a:rPr lang="en-US" dirty="0"/>
              <a:t>Under common law doctrine of contributory negligence, if </a:t>
            </a:r>
            <a:r>
              <a:rPr lang="en-US" dirty="0" smtClean="0"/>
              <a:t>plaintiff </a:t>
            </a:r>
            <a:r>
              <a:rPr lang="en-US" dirty="0"/>
              <a:t>in any way caused his injury, he was barred from recovery</a:t>
            </a:r>
            <a:r>
              <a:rPr lang="en-US" dirty="0" smtClean="0"/>
              <a:t>. </a:t>
            </a:r>
          </a:p>
          <a:p>
            <a:pPr lvl="1">
              <a:spcBef>
                <a:spcPts val="456"/>
              </a:spcBef>
            </a:pPr>
            <a:r>
              <a:rPr lang="en-US" dirty="0" smtClean="0">
                <a:sym typeface="Wingdings"/>
              </a:rPr>
              <a:t>Not very common.</a:t>
            </a:r>
            <a:endParaRPr lang="en-US" dirty="0"/>
          </a:p>
          <a:p>
            <a:pPr lvl="1">
              <a:spcBef>
                <a:spcPts val="456"/>
              </a:spcBef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534605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Defenses </a:t>
            </a:r>
            <a:r>
              <a:rPr lang="en-US" dirty="0"/>
              <a:t>to Negligence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56"/>
              </a:spcBef>
            </a:pPr>
            <a:r>
              <a:rPr lang="en-US" dirty="0" smtClean="0"/>
              <a:t>Comparative Negligence.</a:t>
            </a:r>
          </a:p>
          <a:p>
            <a:pPr lvl="1">
              <a:spcBef>
                <a:spcPts val="456"/>
              </a:spcBef>
            </a:pPr>
            <a:r>
              <a:rPr lang="en-US" dirty="0"/>
              <a:t>Most states have replaced contributory negligence with the doctrine of </a:t>
            </a:r>
            <a:r>
              <a:rPr lang="en-US" u="sng" dirty="0"/>
              <a:t>comparative</a:t>
            </a:r>
            <a:r>
              <a:rPr lang="en-US" dirty="0"/>
              <a:t> negligence.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150031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Defenses </a:t>
            </a:r>
            <a:r>
              <a:rPr lang="en-US" dirty="0"/>
              <a:t>to Negligence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56"/>
              </a:spcBef>
            </a:pPr>
            <a:r>
              <a:rPr lang="en-US" dirty="0" smtClean="0"/>
              <a:t>Comparative Negligence.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Comparative negligence computes liability of Plaintiff and Defendant and apportions damages.</a:t>
            </a:r>
          </a:p>
          <a:p>
            <a:pPr lvl="1">
              <a:lnSpc>
                <a:spcPct val="90000"/>
              </a:lnSpc>
            </a:pPr>
            <a:r>
              <a:rPr lang="en-US" u="sng" dirty="0"/>
              <a:t>Pure</a:t>
            </a:r>
            <a:r>
              <a:rPr lang="en-US" dirty="0"/>
              <a:t> Comparative Negligence </a:t>
            </a:r>
            <a:r>
              <a:rPr lang="en-US" dirty="0" smtClean="0"/>
              <a:t>States: </a:t>
            </a:r>
            <a:r>
              <a:rPr lang="en-US" dirty="0"/>
              <a:t>allows Plaintiff to recover even if his liability is greater than that of </a:t>
            </a:r>
            <a:r>
              <a:rPr lang="en-US" dirty="0" smtClean="0"/>
              <a:t>Defendant. 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986252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Defenses </a:t>
            </a:r>
            <a:r>
              <a:rPr lang="en-US" dirty="0"/>
              <a:t>to Negligence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382000" cy="4708525"/>
          </a:xfrm>
        </p:spPr>
        <p:txBody>
          <a:bodyPr/>
          <a:lstStyle/>
          <a:p>
            <a:pPr>
              <a:spcBef>
                <a:spcPts val="456"/>
              </a:spcBef>
            </a:pPr>
            <a:r>
              <a:rPr lang="en-US" dirty="0" smtClean="0"/>
              <a:t>Comparative Negligence.</a:t>
            </a:r>
          </a:p>
          <a:p>
            <a:pPr lvl="1">
              <a:lnSpc>
                <a:spcPct val="90000"/>
              </a:lnSpc>
            </a:pPr>
            <a:r>
              <a:rPr lang="en-US" u="sng" dirty="0"/>
              <a:t>Modified</a:t>
            </a:r>
            <a:r>
              <a:rPr lang="en-US" dirty="0"/>
              <a:t> Comparative Negligence States: percent of damages Plaintiff causes herself are subtracted from the total award</a:t>
            </a:r>
            <a:r>
              <a:rPr lang="en-US" dirty="0" smtClean="0"/>
              <a:t>.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7075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Defenses </a:t>
            </a:r>
            <a:r>
              <a:rPr lang="en-US" dirty="0"/>
              <a:t>to Negligence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pPr>
              <a:spcBef>
                <a:spcPts val="456"/>
              </a:spcBef>
            </a:pPr>
            <a:r>
              <a:rPr lang="en-US" dirty="0" smtClean="0"/>
              <a:t>Comparative Negligence.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50 </a:t>
            </a:r>
            <a:r>
              <a:rPr lang="en-US" dirty="0"/>
              <a:t>Percent Rule: Plaintiff recovers only if liability is less than 50%.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51 Percent Rule: Plaintiff recovers nothing if liability is greater than 50%.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852937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399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§2: </a:t>
            </a:r>
            <a:r>
              <a:rPr lang="en-US" dirty="0"/>
              <a:t>Intentional Torts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Against </a:t>
            </a:r>
            <a:r>
              <a:rPr lang="en-US" dirty="0"/>
              <a:t>Persons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534400" cy="4648200"/>
          </a:xfrm>
        </p:spPr>
        <p:txBody>
          <a:bodyPr/>
          <a:lstStyle/>
          <a:p>
            <a:r>
              <a:rPr lang="en-US" dirty="0" smtClean="0"/>
              <a:t>Tortfeasor (person committing the tort) must </a:t>
            </a:r>
            <a:r>
              <a:rPr lang="en-US" dirty="0"/>
              <a:t>“</a:t>
            </a:r>
            <a:r>
              <a:rPr lang="en-US" u="sng" dirty="0"/>
              <a:t>intend</a:t>
            </a:r>
            <a:r>
              <a:rPr lang="en-US" dirty="0"/>
              <a:t>” to commit the </a:t>
            </a:r>
            <a:r>
              <a:rPr lang="en-US" dirty="0" smtClean="0"/>
              <a:t>act:</a:t>
            </a:r>
            <a:endParaRPr lang="en-US" dirty="0"/>
          </a:p>
          <a:p>
            <a:pPr lvl="1"/>
            <a:r>
              <a:rPr lang="en-US" sz="3600" dirty="0" smtClean="0"/>
              <a:t>He intended </a:t>
            </a:r>
            <a:r>
              <a:rPr lang="en-US" sz="3600" dirty="0"/>
              <a:t>the consequences of </a:t>
            </a:r>
            <a:r>
              <a:rPr lang="en-US" sz="3600" dirty="0" smtClean="0"/>
              <a:t>his act</a:t>
            </a:r>
            <a:r>
              <a:rPr lang="en-US" sz="3600" dirty="0"/>
              <a:t>; </a:t>
            </a:r>
            <a:r>
              <a:rPr lang="en-US" sz="3600" i="1" u="sng" dirty="0"/>
              <a:t>or</a:t>
            </a:r>
          </a:p>
          <a:p>
            <a:pPr lvl="1"/>
            <a:r>
              <a:rPr lang="en-US" sz="3600" dirty="0" smtClean="0"/>
              <a:t>He knew </a:t>
            </a:r>
            <a:r>
              <a:rPr lang="en-US" sz="3600" dirty="0"/>
              <a:t>with substantial certainty that certain consequences would result</a:t>
            </a:r>
            <a:r>
              <a:rPr lang="en-US" sz="3600" dirty="0" smtClean="0"/>
              <a:t>. </a:t>
            </a:r>
            <a:r>
              <a:rPr lang="en-US" sz="3600" dirty="0" smtClean="0">
                <a:sym typeface="Wingdings"/>
              </a:rPr>
              <a:t>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963107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399"/>
          </a:xfrm>
        </p:spPr>
        <p:txBody>
          <a:bodyPr/>
          <a:lstStyle/>
          <a:p>
            <a:r>
              <a:rPr lang="en-US" dirty="0" smtClean="0"/>
              <a:t>Intentional </a:t>
            </a:r>
            <a:r>
              <a:rPr lang="en-US" dirty="0"/>
              <a:t>Torts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Against </a:t>
            </a:r>
            <a:r>
              <a:rPr lang="en-US" dirty="0"/>
              <a:t>Persons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534400" cy="4648200"/>
          </a:xfrm>
        </p:spPr>
        <p:txBody>
          <a:bodyPr/>
          <a:lstStyle/>
          <a:p>
            <a:r>
              <a:rPr lang="en-US" dirty="0" smtClean="0"/>
              <a:t>Transferred Intent.</a:t>
            </a:r>
          </a:p>
          <a:p>
            <a:pPr lvl="1"/>
            <a:r>
              <a:rPr lang="en-US" dirty="0" smtClean="0"/>
              <a:t>Intent of tortfeasor is transferred when he intends to harm person “A” but unintentionally harms person “B” as well. 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317568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399"/>
          </a:xfrm>
        </p:spPr>
        <p:txBody>
          <a:bodyPr/>
          <a:lstStyle/>
          <a:p>
            <a:r>
              <a:rPr lang="en-US" dirty="0" smtClean="0"/>
              <a:t>Intentional </a:t>
            </a:r>
            <a:r>
              <a:rPr lang="en-US" dirty="0"/>
              <a:t>Torts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Against </a:t>
            </a:r>
            <a:r>
              <a:rPr lang="en-US" dirty="0"/>
              <a:t>Persons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534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Assault and Battery.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False Imprisonment.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Infliction of Emotional Distress.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Defamation.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Invasion of Privacy.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Business Torts.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98306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399"/>
          </a:xfrm>
        </p:spPr>
        <p:txBody>
          <a:bodyPr/>
          <a:lstStyle/>
          <a:p>
            <a:r>
              <a:rPr lang="en-US" dirty="0" smtClean="0"/>
              <a:t>Intentional </a:t>
            </a:r>
            <a:r>
              <a:rPr lang="en-US" dirty="0"/>
              <a:t>Torts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Against </a:t>
            </a:r>
            <a:r>
              <a:rPr lang="en-US" dirty="0"/>
              <a:t>Persons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534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Assault. </a:t>
            </a:r>
          </a:p>
          <a:p>
            <a:pPr lvl="1"/>
            <a:r>
              <a:rPr lang="en-US" dirty="0"/>
              <a:t>Intentional, unexcused act that:</a:t>
            </a:r>
          </a:p>
          <a:p>
            <a:pPr lvl="2"/>
            <a:r>
              <a:rPr lang="en-US" dirty="0"/>
              <a:t>Creates a reasonable apprehension or fear of,</a:t>
            </a:r>
          </a:p>
          <a:p>
            <a:pPr lvl="2"/>
            <a:r>
              <a:rPr lang="en-US" dirty="0"/>
              <a:t>Immediate harmful or offensive contact.</a:t>
            </a:r>
          </a:p>
          <a:p>
            <a:pPr lvl="2"/>
            <a:r>
              <a:rPr lang="en-US" dirty="0"/>
              <a:t>NO CONTACT NECESSARY. 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A16D1-F11F-4C51-89DE-DF86ACDBA25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183841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1963</TotalTime>
  <Words>1912</Words>
  <Application>Microsoft Office PowerPoint</Application>
  <PresentationFormat>On-screen Show (4:3)</PresentationFormat>
  <Paragraphs>355</Paragraphs>
  <Slides>57</Slides>
  <Notes>57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Apex</vt:lpstr>
      <vt:lpstr>Chapter 6:  Torts</vt:lpstr>
      <vt:lpstr>§1: Basis of Tort Law</vt:lpstr>
      <vt:lpstr>Basis of Tort Law</vt:lpstr>
      <vt:lpstr>Basis of Tort Law</vt:lpstr>
      <vt:lpstr>Basis of Tort Law</vt:lpstr>
      <vt:lpstr>§2: Intentional Torts  Against Persons</vt:lpstr>
      <vt:lpstr>Intentional Torts  Against Persons</vt:lpstr>
      <vt:lpstr>Intentional Torts  Against Persons</vt:lpstr>
      <vt:lpstr>Intentional Torts  Against Persons</vt:lpstr>
      <vt:lpstr>Intentional Torts  Against Persons</vt:lpstr>
      <vt:lpstr>Intentional Torts  Against Persons</vt:lpstr>
      <vt:lpstr>Intentional Torts  Against Persons</vt:lpstr>
      <vt:lpstr>Intentional Torts  Against Persons</vt:lpstr>
      <vt:lpstr>Intentional Torts  Against Persons</vt:lpstr>
      <vt:lpstr>Intentional Torts  Against Persons</vt:lpstr>
      <vt:lpstr>Intentional Torts  Against Persons</vt:lpstr>
      <vt:lpstr>Intentional Torts  Against Persons</vt:lpstr>
      <vt:lpstr>Intentional Torts  Against Persons</vt:lpstr>
      <vt:lpstr>Intentional Torts  Against Persons</vt:lpstr>
      <vt:lpstr>Intentional Torts  Against Persons</vt:lpstr>
      <vt:lpstr>Intentional Torts  Against Persons</vt:lpstr>
      <vt:lpstr>Intentional Torts  Against Persons</vt:lpstr>
      <vt:lpstr>Intentional Torts  Against Persons</vt:lpstr>
      <vt:lpstr>Intentional Torts  Against Persons</vt:lpstr>
      <vt:lpstr>Slide 25</vt:lpstr>
      <vt:lpstr>§3: Business Torts</vt:lpstr>
      <vt:lpstr>Business Torts</vt:lpstr>
      <vt:lpstr>Business Torts</vt:lpstr>
      <vt:lpstr>§4: Intentional Torts  Against Property</vt:lpstr>
      <vt:lpstr>Intentional Torts  Against Property</vt:lpstr>
      <vt:lpstr>Intentional Torts  Against Property</vt:lpstr>
      <vt:lpstr>Intentional Torts  Against Property</vt:lpstr>
      <vt:lpstr>Intentional Torts  Against Property</vt:lpstr>
      <vt:lpstr>Intentional Torts Summary</vt:lpstr>
      <vt:lpstr>§5: Negligence</vt:lpstr>
      <vt:lpstr>Negligence</vt:lpstr>
      <vt:lpstr>Negligence</vt:lpstr>
      <vt:lpstr>Negligence</vt:lpstr>
      <vt:lpstr>Negligence</vt:lpstr>
      <vt:lpstr>Negligence</vt:lpstr>
      <vt:lpstr>Negligence</vt:lpstr>
      <vt:lpstr>Negligence</vt:lpstr>
      <vt:lpstr>Negligence</vt:lpstr>
      <vt:lpstr>Negligence</vt:lpstr>
      <vt:lpstr>Negligence</vt:lpstr>
      <vt:lpstr>Negligence</vt:lpstr>
      <vt:lpstr>Negligence</vt:lpstr>
      <vt:lpstr>Negligence</vt:lpstr>
      <vt:lpstr>§6: Defenses to Negligence</vt:lpstr>
      <vt:lpstr>Defenses to Negligence</vt:lpstr>
      <vt:lpstr>Defenses to Negligence</vt:lpstr>
      <vt:lpstr>Defenses to Negligence</vt:lpstr>
      <vt:lpstr>Defenses to Negligence</vt:lpstr>
      <vt:lpstr>Defenses to Negligence</vt:lpstr>
      <vt:lpstr>Defenses to Negligence</vt:lpstr>
      <vt:lpstr>Defenses to Negligence</vt:lpstr>
      <vt:lpstr>Defenses to Negligence</vt:lpstr>
    </vt:vector>
  </TitlesOfParts>
  <Manager/>
  <Company>LoyolaCenter.org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Clarkson, Business Law 13th</dc:title>
  <dc:subject/>
  <dc:creator>Joseph Zavaletta, JAZCO</dc:creator>
  <cp:keywords/>
  <dc:description/>
  <cp:lastModifiedBy>Lamar, Jan</cp:lastModifiedBy>
  <cp:revision>149</cp:revision>
  <dcterms:created xsi:type="dcterms:W3CDTF">2010-07-08T19:43:46Z</dcterms:created>
  <dcterms:modified xsi:type="dcterms:W3CDTF">2013-08-21T17:18:54Z</dcterms:modified>
  <cp:category/>
</cp:coreProperties>
</file>