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1" r:id="rId4"/>
    <p:sldId id="282" r:id="rId5"/>
    <p:sldId id="283" r:id="rId6"/>
    <p:sldId id="284" r:id="rId7"/>
    <p:sldId id="261" r:id="rId8"/>
    <p:sldId id="262" r:id="rId9"/>
    <p:sldId id="285" r:id="rId10"/>
    <p:sldId id="286" r:id="rId11"/>
    <p:sldId id="265" r:id="rId12"/>
    <p:sldId id="266" r:id="rId13"/>
    <p:sldId id="287" r:id="rId14"/>
    <p:sldId id="267" r:id="rId15"/>
    <p:sldId id="268" r:id="rId16"/>
    <p:sldId id="269" r:id="rId17"/>
    <p:sldId id="270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79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21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E06AF-8C34-4838-92C0-2D044CFE80A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D84EA-CDE9-4C1A-BA89-A9BE9B440FD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D84EA-CDE9-4C1A-BA89-A9BE9B440FD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D84EA-CDE9-4C1A-BA89-A9BE9B440FD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CB2BB-3717-4FF3-9A03-88E97C57E36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3E25-4349-4BD6-8B83-8C1F83C29B86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F42E2-957E-47B2-8AB9-8F17F7302F9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269C5-EC9A-4251-ADFC-2D59EF7ECA72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269C5-EC9A-4251-ADFC-2D59EF7ECA72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269C5-EC9A-4251-ADFC-2D59EF7ECA72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CB2BB-3717-4FF3-9A03-88E97C57E36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CB2BB-3717-4FF3-9A03-88E97C57E36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CB2BB-3717-4FF3-9A03-88E97C57E36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CB2BB-3717-4FF3-9A03-88E97C57E36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E06AF-8C34-4838-92C0-2D044CFE80A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E06AF-8C34-4838-92C0-2D044CFE80A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E06AF-8C34-4838-92C0-2D044CFE80A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7:  Strict Liability</a:t>
            </a:r>
            <a:b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</a:b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and Product Liability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5112"/>
            <a:ext cx="9143999" cy="275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</a:t>
            </a:r>
            <a:r>
              <a:rPr lang="en-US" dirty="0"/>
              <a:t>Liability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Misrepresentation.</a:t>
            </a:r>
          </a:p>
          <a:p>
            <a:pPr lvl="1">
              <a:lnSpc>
                <a:spcPct val="90000"/>
              </a:lnSpc>
            </a:pPr>
            <a:r>
              <a:rPr lang="en-US" sz="3800" dirty="0"/>
              <a:t>Occurs when fraud committed against consumer or user of </a:t>
            </a:r>
            <a:r>
              <a:rPr lang="en-US" sz="3800" dirty="0" smtClean="0"/>
              <a:t>product.</a:t>
            </a:r>
          </a:p>
          <a:p>
            <a:pPr lvl="1">
              <a:lnSpc>
                <a:spcPct val="90000"/>
              </a:lnSpc>
            </a:pPr>
            <a:r>
              <a:rPr lang="en-US" sz="3800" dirty="0" smtClean="0"/>
              <a:t>Fraud </a:t>
            </a:r>
            <a:r>
              <a:rPr lang="en-US" sz="3800" dirty="0"/>
              <a:t>must have been made knowingly or with reckless disregard for safety.</a:t>
            </a:r>
          </a:p>
          <a:p>
            <a:pPr lvl="1">
              <a:lnSpc>
                <a:spcPct val="90000"/>
              </a:lnSpc>
            </a:pPr>
            <a:r>
              <a:rPr lang="en-US" sz="3800" dirty="0"/>
              <a:t>Plaintiff does not have to show product was defective</a:t>
            </a:r>
            <a:r>
              <a:rPr lang="en-US" sz="3800" dirty="0" smtClean="0"/>
              <a:t>.</a:t>
            </a:r>
            <a:endParaRPr lang="en-US" sz="38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4387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§3: </a:t>
            </a:r>
            <a:r>
              <a:rPr lang="en-US" dirty="0" smtClean="0"/>
              <a:t>Strict </a:t>
            </a:r>
            <a:r>
              <a:rPr lang="en-US" dirty="0"/>
              <a:t>Product Liability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Strict Liability holds people liable for results of their acts, regardless of their intentions or exercise of reasonable care.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3261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</a:t>
            </a:r>
            <a:r>
              <a:rPr lang="en-US" dirty="0"/>
              <a:t>Product Liability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Strict Liability and Public Policy. </a:t>
            </a:r>
            <a:endParaRPr lang="en-US" dirty="0"/>
          </a:p>
          <a:p>
            <a:pPr lvl="1"/>
            <a:r>
              <a:rPr lang="en-US" dirty="0"/>
              <a:t>Consumers </a:t>
            </a:r>
            <a:r>
              <a:rPr lang="en-US" dirty="0" smtClean="0"/>
              <a:t>should be </a:t>
            </a:r>
            <a:r>
              <a:rPr lang="en-US" dirty="0"/>
              <a:t>protected from unsafe products;</a:t>
            </a:r>
          </a:p>
          <a:p>
            <a:pPr lvl="1"/>
            <a:r>
              <a:rPr lang="en-US" dirty="0"/>
              <a:t>Manufacturers </a:t>
            </a:r>
            <a:r>
              <a:rPr lang="en-US" dirty="0" smtClean="0"/>
              <a:t>and distributors should </a:t>
            </a:r>
            <a:r>
              <a:rPr lang="en-US" dirty="0"/>
              <a:t>be liable to any user of the product</a:t>
            </a:r>
            <a:r>
              <a:rPr lang="en-US" dirty="0" smtClean="0"/>
              <a:t>;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3102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</a:t>
            </a:r>
            <a:r>
              <a:rPr lang="en-US" dirty="0"/>
              <a:t>Product Liability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Strict Liability and Public Policy. </a:t>
            </a:r>
            <a:endParaRPr lang="en-US" dirty="0"/>
          </a:p>
          <a:p>
            <a:pPr lvl="1"/>
            <a:r>
              <a:rPr lang="en-US" dirty="0" smtClean="0"/>
              <a:t>Manufacturers, sellers and distributors can bear the costs of injuries.</a:t>
            </a:r>
          </a:p>
          <a:p>
            <a:pPr lvl="1"/>
            <a:r>
              <a:rPr lang="en-US" b="1" cap="small" dirty="0" smtClean="0">
                <a:solidFill>
                  <a:srgbClr val="068000"/>
                </a:solidFill>
              </a:rPr>
              <a:t>CASE 7.1  </a:t>
            </a:r>
            <a:r>
              <a:rPr lang="en-US" b="1" i="1" cap="small" dirty="0" smtClean="0">
                <a:solidFill>
                  <a:srgbClr val="068000"/>
                </a:solidFill>
              </a:rPr>
              <a:t>Bruesewitz v. Wyeth, LLC </a:t>
            </a:r>
            <a:r>
              <a:rPr lang="en-US" b="1" cap="small" dirty="0" smtClean="0">
                <a:solidFill>
                  <a:srgbClr val="068000"/>
                </a:solidFill>
              </a:rPr>
              <a:t>(2011).</a:t>
            </a:r>
            <a:endParaRPr lang="en-US" b="1" cap="small" dirty="0">
              <a:solidFill>
                <a:srgbClr val="068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230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for </a:t>
            </a:r>
            <a:r>
              <a:rPr lang="en-US" dirty="0" smtClean="0"/>
              <a:t>Strict </a:t>
            </a:r>
            <a:r>
              <a:rPr lang="en-US" dirty="0"/>
              <a:t>L</a:t>
            </a:r>
            <a:r>
              <a:rPr lang="en-US" dirty="0" smtClean="0"/>
              <a:t>iability</a:t>
            </a:r>
            <a:r>
              <a:rPr lang="en-US" dirty="0"/>
              <a:t>:</a:t>
            </a:r>
          </a:p>
          <a:p>
            <a:pPr marL="855663" lvl="1" indent="-414338">
              <a:buClrTx/>
              <a:buFont typeface="+mj-lt"/>
              <a:buAutoNum type="arabicPeriod"/>
            </a:pPr>
            <a:r>
              <a:rPr lang="en-US" dirty="0" smtClean="0"/>
              <a:t>Product must be in defective condition when sold.</a:t>
            </a:r>
          </a:p>
          <a:p>
            <a:pPr marL="855663" lvl="1" indent="-414338">
              <a:buClrTx/>
              <a:buFont typeface="+mj-lt"/>
              <a:buAutoNum type="arabicPeriod"/>
            </a:pPr>
            <a:r>
              <a:rPr lang="en-US" dirty="0" smtClean="0"/>
              <a:t>Defendant is in the business of selling the product.</a:t>
            </a:r>
          </a:p>
          <a:p>
            <a:pPr marL="855663" lvl="1" indent="-414338">
              <a:buClrTx/>
              <a:buFont typeface="+mj-lt"/>
              <a:buAutoNum type="arabicPeriod"/>
            </a:pPr>
            <a:r>
              <a:rPr lang="en-US" dirty="0" smtClean="0"/>
              <a:t>Product must be unreasonably dangerous.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8047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for </a:t>
            </a:r>
            <a:r>
              <a:rPr lang="en-US" dirty="0" smtClean="0"/>
              <a:t>Strict </a:t>
            </a:r>
            <a:r>
              <a:rPr lang="en-US" dirty="0"/>
              <a:t>L</a:t>
            </a:r>
            <a:r>
              <a:rPr lang="en-US" dirty="0" smtClean="0"/>
              <a:t>iability</a:t>
            </a:r>
            <a:r>
              <a:rPr lang="en-US" dirty="0"/>
              <a:t>:</a:t>
            </a:r>
          </a:p>
          <a:p>
            <a:pPr marL="855663" lvl="1" indent="-414338">
              <a:buNone/>
            </a:pPr>
            <a:r>
              <a:rPr lang="en-US" dirty="0" smtClean="0"/>
              <a:t>4.	Plaintiff must be physically harmed</a:t>
            </a:r>
          </a:p>
          <a:p>
            <a:pPr marL="855663" lvl="1" indent="-414338">
              <a:buNone/>
            </a:pPr>
            <a:r>
              <a:rPr lang="en-US" dirty="0" smtClean="0"/>
              <a:t>5.	Defective condition must be proximate cause of injury.</a:t>
            </a:r>
          </a:p>
          <a:p>
            <a:pPr marL="855663" lvl="1" indent="-414338">
              <a:buNone/>
            </a:pPr>
            <a:r>
              <a:rPr lang="en-US" dirty="0" smtClean="0"/>
              <a:t>6. Goods are in substantially same condition.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2331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r>
              <a:rPr lang="en-US" dirty="0"/>
              <a:t>Requirements for </a:t>
            </a:r>
            <a:r>
              <a:rPr lang="en-US" dirty="0" smtClean="0"/>
              <a:t>Strict Liability.</a:t>
            </a:r>
          </a:p>
          <a:p>
            <a:pPr lvl="1"/>
            <a:r>
              <a:rPr lang="en-US" dirty="0" smtClean="0"/>
              <a:t>Proving a Defective Condition.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Plaintiff does not need to show what manner the product become defective.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But plaintiff must show, at purchase, product was defective and “unreasonably dangerous”.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3482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for </a:t>
            </a:r>
            <a:r>
              <a:rPr lang="en-US" dirty="0" smtClean="0"/>
              <a:t>Strict Liability.</a:t>
            </a:r>
          </a:p>
          <a:p>
            <a:pPr lvl="1"/>
            <a:r>
              <a:rPr lang="en-US" dirty="0" smtClean="0"/>
              <a:t>“Unreasonably Dangerous” Products:</a:t>
            </a:r>
          </a:p>
          <a:p>
            <a:pPr lvl="2"/>
            <a:r>
              <a:rPr lang="en-US" dirty="0" smtClean="0"/>
              <a:t>The product was dangerous beyond the expectation of the ordinary consumer. OR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0184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for </a:t>
            </a:r>
            <a:r>
              <a:rPr lang="en-US" dirty="0" smtClean="0"/>
              <a:t>Strict Liability.</a:t>
            </a:r>
          </a:p>
          <a:p>
            <a:pPr lvl="1"/>
            <a:r>
              <a:rPr lang="en-US" dirty="0" smtClean="0"/>
              <a:t>“Unreasonably Dangerous” Products:</a:t>
            </a:r>
          </a:p>
          <a:p>
            <a:pPr lvl="2"/>
            <a:r>
              <a:rPr lang="en-US" dirty="0" smtClean="0"/>
              <a:t>A less dangerous alternative was economically feasible for the manufacturer, but the manufacturer failed to produce it.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1432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Defects (</a:t>
            </a:r>
            <a:r>
              <a:rPr lang="en-US" i="1" dirty="0" smtClean="0"/>
              <a:t>Restatement 3</a:t>
            </a:r>
            <a:r>
              <a:rPr lang="en-US" i="1" baseline="30000" dirty="0" smtClean="0"/>
              <a:t>rd</a:t>
            </a:r>
            <a:r>
              <a:rPr lang="en-US" i="1" dirty="0" smtClean="0"/>
              <a:t> of Torts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Manufacturing </a:t>
            </a:r>
            <a:r>
              <a:rPr lang="en-US" dirty="0"/>
              <a:t>Defects.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2"/>
            <a:r>
              <a:rPr lang="en-US" dirty="0"/>
              <a:t>Design Defects.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2"/>
            <a:r>
              <a:rPr lang="en-US" dirty="0"/>
              <a:t>Warning Defects.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marL="585788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0441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§1: </a:t>
            </a:r>
            <a:r>
              <a:rPr lang="en-US" dirty="0"/>
              <a:t>Strict Liability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Development of Strict Liability.</a:t>
            </a:r>
          </a:p>
          <a:p>
            <a:pPr lvl="1"/>
            <a:r>
              <a:rPr lang="en-US" dirty="0"/>
              <a:t>Theory of strict liability started with </a:t>
            </a:r>
            <a:r>
              <a:rPr lang="en-US" i="1" dirty="0"/>
              <a:t>Rylands v. Fletcher</a:t>
            </a:r>
            <a:r>
              <a:rPr lang="en-US" dirty="0"/>
              <a:t> (1868 England).</a:t>
            </a:r>
          </a:p>
          <a:p>
            <a:pPr lvl="1"/>
            <a:r>
              <a:rPr lang="en-US" dirty="0"/>
              <a:t>Defendant’s liability for strict liability is without regard to: Fault, Foreseeability, Standard of Care or Causation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3083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Defects:</a:t>
            </a:r>
          </a:p>
          <a:p>
            <a:pPr lvl="1"/>
            <a:r>
              <a:rPr lang="en-US" u="sng" dirty="0"/>
              <a:t>Manufacturing</a:t>
            </a:r>
            <a:r>
              <a:rPr lang="en-US" dirty="0"/>
              <a:t> Defects.</a:t>
            </a:r>
          </a:p>
          <a:p>
            <a:pPr lvl="2"/>
            <a:r>
              <a:rPr lang="en-US" dirty="0"/>
              <a:t>Occurs when a product “departs from its intended design even though all possible care was exercised in the preparation and marketing of the product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8586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Product Defects:</a:t>
            </a:r>
          </a:p>
          <a:p>
            <a:pPr lvl="1"/>
            <a:r>
              <a:rPr lang="en-US" u="sng" dirty="0" smtClean="0"/>
              <a:t>Design</a:t>
            </a:r>
            <a:r>
              <a:rPr lang="en-US" dirty="0" smtClean="0"/>
              <a:t> Defects.</a:t>
            </a:r>
          </a:p>
          <a:p>
            <a:pPr lvl="2"/>
            <a:r>
              <a:rPr lang="en-US" dirty="0"/>
              <a:t>Product is manufactured </a:t>
            </a:r>
            <a:r>
              <a:rPr lang="en-US" dirty="0" smtClean="0"/>
              <a:t>correctly.</a:t>
            </a:r>
          </a:p>
          <a:p>
            <a:pPr lvl="2"/>
            <a:r>
              <a:rPr lang="en-US" dirty="0" smtClean="0"/>
              <a:t>Test: </a:t>
            </a:r>
            <a:r>
              <a:rPr lang="en-US" dirty="0"/>
              <a:t>plaintiff must show defendant’s failure to use a </a:t>
            </a:r>
            <a:r>
              <a:rPr lang="en-US" u="sng" dirty="0"/>
              <a:t>reasonable alternative design</a:t>
            </a:r>
            <a:r>
              <a:rPr lang="en-US" dirty="0"/>
              <a:t> rendered the product not reasonably safe.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9040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Product Defects:</a:t>
            </a:r>
          </a:p>
          <a:p>
            <a:pPr lvl="1"/>
            <a:r>
              <a:rPr lang="en-US" u="sng" dirty="0" smtClean="0"/>
              <a:t>Design</a:t>
            </a:r>
            <a:r>
              <a:rPr lang="en-US" dirty="0" smtClean="0"/>
              <a:t> Defects.</a:t>
            </a:r>
          </a:p>
          <a:p>
            <a:pPr lvl="2"/>
            <a:r>
              <a:rPr lang="en-US" sz="3400" dirty="0"/>
              <a:t>R</a:t>
            </a:r>
            <a:r>
              <a:rPr lang="en-US" sz="3400" dirty="0" smtClean="0"/>
              <a:t>isk-Utility Analysis.</a:t>
            </a:r>
          </a:p>
          <a:p>
            <a:pPr lvl="2"/>
            <a:r>
              <a:rPr lang="en-US" sz="3400" dirty="0" smtClean="0"/>
              <a:t>Consumer Expectation Test. </a:t>
            </a:r>
          </a:p>
          <a:p>
            <a:pPr lvl="2"/>
            <a:r>
              <a:rPr lang="en-US" sz="3400" b="1" cap="small" dirty="0" smtClean="0">
                <a:solidFill>
                  <a:srgbClr val="068000"/>
                </a:solidFill>
              </a:rPr>
              <a:t>CASE 7.2  </a:t>
            </a:r>
            <a:r>
              <a:rPr lang="en-US" sz="3400" b="1" i="1" cap="small" dirty="0" smtClean="0">
                <a:solidFill>
                  <a:srgbClr val="068000"/>
                </a:solidFill>
              </a:rPr>
              <a:t>Wilson Sporting Goods Co. v. Hickox</a:t>
            </a:r>
            <a:r>
              <a:rPr lang="en-US" sz="3400" b="1" cap="small" dirty="0" smtClean="0">
                <a:solidFill>
                  <a:srgbClr val="068000"/>
                </a:solidFill>
              </a:rPr>
              <a:t> (2013).</a:t>
            </a:r>
            <a:endParaRPr lang="en-US" sz="3400" b="1" cap="small" dirty="0">
              <a:solidFill>
                <a:srgbClr val="068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1683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Product Defects:</a:t>
            </a:r>
          </a:p>
          <a:p>
            <a:pPr lvl="1"/>
            <a:r>
              <a:rPr lang="en-US" u="sng" dirty="0" smtClean="0"/>
              <a:t>Inadequate Warnings.</a:t>
            </a:r>
            <a:endParaRPr lang="en-US" dirty="0" smtClean="0"/>
          </a:p>
          <a:p>
            <a:pPr lvl="2"/>
            <a:r>
              <a:rPr lang="en-US" dirty="0" smtClean="0"/>
              <a:t>Content of Warnings: product is defective based on inadequate </a:t>
            </a:r>
            <a:r>
              <a:rPr lang="en-US" dirty="0"/>
              <a:t>warnings or instructions</a:t>
            </a:r>
            <a:r>
              <a:rPr lang="en-US" dirty="0" smtClean="0"/>
              <a:t>. 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2"/>
            <a:r>
              <a:rPr lang="en-US" b="1" cap="small" dirty="0" smtClean="0">
                <a:solidFill>
                  <a:srgbClr val="068000"/>
                </a:solidFill>
              </a:rPr>
              <a:t>CASE 7.3  </a:t>
            </a:r>
            <a:r>
              <a:rPr lang="en-US" b="1" i="1" cap="small" dirty="0" smtClean="0">
                <a:solidFill>
                  <a:srgbClr val="068000"/>
                </a:solidFill>
              </a:rPr>
              <a:t>Johnson v. Medtronic, Inc. </a:t>
            </a:r>
            <a:r>
              <a:rPr lang="en-US" b="1" cap="small" dirty="0" smtClean="0">
                <a:solidFill>
                  <a:srgbClr val="068000"/>
                </a:solidFill>
              </a:rPr>
              <a:t>(2012).</a:t>
            </a:r>
            <a:endParaRPr lang="en-US" b="1" cap="small" dirty="0">
              <a:solidFill>
                <a:srgbClr val="068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2232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Product Defects:</a:t>
            </a:r>
          </a:p>
          <a:p>
            <a:pPr lvl="1"/>
            <a:r>
              <a:rPr lang="en-US" u="sng" dirty="0" smtClean="0"/>
              <a:t>Inadequate Warnings.</a:t>
            </a:r>
            <a:endParaRPr lang="en-US" dirty="0" smtClean="0"/>
          </a:p>
          <a:p>
            <a:pPr lvl="2"/>
            <a:r>
              <a:rPr lang="en-US" dirty="0"/>
              <a:t>Liability based on foreseeability that proper instructions/labels would have made the product safe to use.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Obvious Risks.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Foreseeable Misuses.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6953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Product Liability</a:t>
            </a:r>
            <a:endParaRPr lang="en-US" sz="4000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/>
              <a:t>Market-Share Liability.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</a:t>
            </a:r>
            <a:r>
              <a:rPr lang="en-US" dirty="0" smtClean="0"/>
              <a:t>iability </a:t>
            </a:r>
            <a:r>
              <a:rPr lang="en-US" dirty="0"/>
              <a:t>when multiple </a:t>
            </a:r>
            <a:r>
              <a:rPr lang="en-US" dirty="0" smtClean="0"/>
              <a:t>defendants </a:t>
            </a:r>
            <a:r>
              <a:rPr lang="en-US" dirty="0"/>
              <a:t>contributed to manufacture of </a:t>
            </a:r>
            <a:r>
              <a:rPr lang="en-US" dirty="0" smtClean="0"/>
              <a:t>same defective </a:t>
            </a:r>
            <a:r>
              <a:rPr lang="en-US" dirty="0"/>
              <a:t>product.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</a:t>
            </a:r>
            <a:r>
              <a:rPr lang="en-US" dirty="0" smtClean="0"/>
              <a:t>ach defendant </a:t>
            </a:r>
            <a:r>
              <a:rPr lang="en-US" dirty="0"/>
              <a:t>is </a:t>
            </a:r>
            <a:r>
              <a:rPr lang="en-US" dirty="0" smtClean="0"/>
              <a:t>proportionately liable based on its market share.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6239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Product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Applications of Strict Liability.</a:t>
            </a:r>
          </a:p>
          <a:p>
            <a:pPr lvl="1"/>
            <a:r>
              <a:rPr lang="en-US" dirty="0" smtClean="0"/>
              <a:t>Virtually all courts extend strict liability to injured bystanders.</a:t>
            </a:r>
          </a:p>
          <a:p>
            <a:pPr lvl="1"/>
            <a:r>
              <a:rPr lang="en-US" dirty="0" smtClean="0"/>
              <a:t>Strict liability also applies to suppliers of component parts.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204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§4: </a:t>
            </a:r>
            <a:r>
              <a:rPr lang="en-US" dirty="0" smtClean="0"/>
              <a:t>Defenses </a:t>
            </a:r>
            <a:r>
              <a:rPr lang="en-US" dirty="0"/>
              <a:t>to </a:t>
            </a:r>
            <a:r>
              <a:rPr lang="en-US" dirty="0" smtClean="0"/>
              <a:t>Product </a:t>
            </a:r>
            <a:r>
              <a:rPr lang="en-US" dirty="0"/>
              <a:t>Liability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Preemption.</a:t>
            </a:r>
          </a:p>
          <a:p>
            <a:pPr lvl="1"/>
            <a:r>
              <a:rPr lang="en-US" dirty="0" smtClean="0"/>
              <a:t>Government regulations preempt claims for product liability.</a:t>
            </a:r>
          </a:p>
          <a:p>
            <a:r>
              <a:rPr lang="en-US" dirty="0" smtClean="0"/>
              <a:t>Assumption of Risk.</a:t>
            </a:r>
          </a:p>
          <a:p>
            <a:pPr lvl="1"/>
            <a:r>
              <a:rPr lang="en-US" dirty="0" smtClean="0"/>
              <a:t>Some courts do not allow AR to be used in strict product liability claims.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36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</a:t>
            </a:r>
            <a:r>
              <a:rPr lang="en-US" dirty="0"/>
              <a:t>to </a:t>
            </a:r>
            <a:r>
              <a:rPr lang="en-US" dirty="0" smtClean="0"/>
              <a:t>Product </a:t>
            </a:r>
            <a:r>
              <a:rPr lang="en-US" dirty="0"/>
              <a:t>Liability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Misuse. </a:t>
            </a:r>
          </a:p>
          <a:p>
            <a:pPr lvl="1"/>
            <a:r>
              <a:rPr lang="en-US" dirty="0" smtClean="0"/>
              <a:t>Plaintiff does not know the product is dangerous for a particular use.</a:t>
            </a:r>
          </a:p>
          <a:p>
            <a:r>
              <a:rPr lang="en-US" dirty="0" smtClean="0"/>
              <a:t>Comparative Negligence (Fault).</a:t>
            </a:r>
          </a:p>
          <a:p>
            <a:pPr lvl="1"/>
            <a:r>
              <a:rPr lang="en-US" dirty="0" smtClean="0"/>
              <a:t>Defendants may be able to limit damages by apportioning fault. </a:t>
            </a:r>
            <a:r>
              <a:rPr lang="en-US" dirty="0" smtClean="0">
                <a:sym typeface="Wingdings" pitchFamily="2" charset="2"/>
              </a:rPr>
              <a:t>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839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</a:t>
            </a:r>
            <a:r>
              <a:rPr lang="en-US" dirty="0"/>
              <a:t>to </a:t>
            </a:r>
            <a:r>
              <a:rPr lang="en-US" dirty="0" smtClean="0"/>
              <a:t>Product </a:t>
            </a:r>
            <a:r>
              <a:rPr lang="en-US" dirty="0"/>
              <a:t>Liability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Known Dangers (e.g., matches, sharp knives).</a:t>
            </a:r>
          </a:p>
          <a:p>
            <a:r>
              <a:rPr lang="en-US" dirty="0" smtClean="0"/>
              <a:t>Knowledgeable User (e.g., electricians).</a:t>
            </a:r>
          </a:p>
          <a:p>
            <a:r>
              <a:rPr lang="en-US" dirty="0" smtClean="0"/>
              <a:t>Statutes of Limitation and Repose.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1585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</a:t>
            </a:r>
            <a:r>
              <a:rPr lang="en-US" dirty="0"/>
              <a:t>Liability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Development of Strict Liability.</a:t>
            </a:r>
          </a:p>
          <a:p>
            <a:pPr lvl="1"/>
            <a:r>
              <a:rPr lang="en-US" dirty="0" smtClean="0"/>
              <a:t>Strict </a:t>
            </a:r>
            <a:r>
              <a:rPr lang="en-US" dirty="0"/>
              <a:t>liability based on abnormally dangerous activities is one application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477000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0372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</a:t>
            </a:r>
            <a:r>
              <a:rPr lang="en-US" dirty="0"/>
              <a:t>Liability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Abnormally Dangerous Activities.</a:t>
            </a:r>
            <a:endParaRPr lang="en-US" dirty="0"/>
          </a:p>
          <a:p>
            <a:pPr lvl="1"/>
            <a:r>
              <a:rPr lang="en-US" dirty="0" smtClean="0"/>
              <a:t>Ultrahazardous </a:t>
            </a:r>
            <a:r>
              <a:rPr lang="en-US" dirty="0"/>
              <a:t>or abnormally dangerous activities: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Involve serious potential harm;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Involve high degree of risk that cannot be made safe; </a:t>
            </a:r>
            <a:r>
              <a:rPr lang="en-US" u="sng" dirty="0"/>
              <a:t>and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Are not commonly performed in the community or area.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477000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511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</a:t>
            </a:r>
            <a:r>
              <a:rPr lang="en-US" dirty="0"/>
              <a:t>Liability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Other Applications.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Wild Animals: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Owners keeping </a:t>
            </a:r>
            <a:r>
              <a:rPr lang="en-US" dirty="0"/>
              <a:t>wild animals are strictly liable for </a:t>
            </a:r>
            <a:r>
              <a:rPr lang="en-US" dirty="0" smtClean="0"/>
              <a:t>injuries.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Persons who keep domestic animals are liable </a:t>
            </a:r>
            <a:r>
              <a:rPr lang="en-US" u="sng" dirty="0"/>
              <a:t>if</a:t>
            </a:r>
            <a:r>
              <a:rPr lang="en-US" dirty="0"/>
              <a:t> the owner knew or should have known that animal was dangerous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6744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</a:t>
            </a:r>
            <a:r>
              <a:rPr lang="en-US" dirty="0"/>
              <a:t>Liability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Other Applications.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Product Liability.</a:t>
            </a:r>
          </a:p>
          <a:p>
            <a:pPr lvl="2"/>
            <a:r>
              <a:rPr lang="en-US" dirty="0" smtClean="0"/>
              <a:t>Manufacturers and sellers can </a:t>
            </a:r>
            <a:r>
              <a:rPr lang="en-US" dirty="0"/>
              <a:t>be </a:t>
            </a:r>
            <a:r>
              <a:rPr lang="en-US" dirty="0" smtClean="0"/>
              <a:t>strictly liable because they can bear the cost by spreading throughout the manufacturing and distribution chain.</a:t>
            </a:r>
          </a:p>
          <a:p>
            <a:pPr lvl="1"/>
            <a:r>
              <a:rPr lang="en-US" dirty="0" smtClean="0"/>
              <a:t>Certain Types of Bailments.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188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§2: </a:t>
            </a:r>
            <a:r>
              <a:rPr lang="en-US" dirty="0" smtClean="0"/>
              <a:t>Product </a:t>
            </a:r>
            <a:r>
              <a:rPr lang="en-US" dirty="0"/>
              <a:t>Liability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Liability </a:t>
            </a:r>
            <a:r>
              <a:rPr lang="en-US" dirty="0" smtClean="0"/>
              <a:t>can </a:t>
            </a:r>
            <a:r>
              <a:rPr lang="en-US" dirty="0"/>
              <a:t>be based on:</a:t>
            </a:r>
          </a:p>
          <a:p>
            <a:pPr lvl="1"/>
            <a:r>
              <a:rPr lang="en-US" dirty="0"/>
              <a:t>Negligence</a:t>
            </a:r>
            <a:r>
              <a:rPr lang="en-US" dirty="0" smtClean="0"/>
              <a:t>;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Misrepresentation;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Strict Liability</a:t>
            </a:r>
            <a:r>
              <a:rPr lang="en-US" dirty="0" smtClean="0"/>
              <a:t>;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Warranty Theory</a:t>
            </a:r>
            <a:r>
              <a:rPr lang="en-US" dirty="0" smtClean="0"/>
              <a:t>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4166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</a:t>
            </a:r>
            <a:r>
              <a:rPr lang="en-US" dirty="0"/>
              <a:t>Liability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Negligence.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Claim based on a manufacturer’s breach of the reasonable standard of care.</a:t>
            </a:r>
          </a:p>
          <a:p>
            <a:pPr lvl="1">
              <a:spcBef>
                <a:spcPts val="0"/>
              </a:spcBef>
            </a:pPr>
            <a:r>
              <a:rPr lang="en-US" u="sng" dirty="0" smtClean="0"/>
              <a:t>Due Care </a:t>
            </a:r>
            <a:r>
              <a:rPr lang="en-US" dirty="0" smtClean="0"/>
              <a:t>Must Be Exercised in:</a:t>
            </a:r>
          </a:p>
          <a:p>
            <a:pPr lvl="2">
              <a:spcBef>
                <a:spcPts val="0"/>
              </a:spcBef>
            </a:pPr>
            <a:r>
              <a:rPr lang="en-US" sz="3200" dirty="0"/>
              <a:t>D</a:t>
            </a:r>
            <a:r>
              <a:rPr lang="en-US" sz="3200" dirty="0" smtClean="0"/>
              <a:t>esign, materials, production process, assembling and testing, adequate warnings, inspection, and testing.  </a:t>
            </a:r>
            <a:r>
              <a:rPr lang="en-US" sz="3200" dirty="0" smtClean="0">
                <a:sym typeface="Wingdings" pitchFamily="2" charset="2"/>
              </a:rPr>
              <a:t></a:t>
            </a:r>
            <a:endParaRPr lang="en-US" sz="3200" dirty="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0020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</a:t>
            </a:r>
            <a:r>
              <a:rPr lang="en-US" dirty="0"/>
              <a:t>Liability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Negligence. </a:t>
            </a:r>
          </a:p>
          <a:p>
            <a:pPr lvl="1"/>
            <a:r>
              <a:rPr lang="en-US" dirty="0"/>
              <a:t>Privity of Contract </a:t>
            </a:r>
            <a:r>
              <a:rPr lang="en-US" i="1" dirty="0"/>
              <a:t>Not Required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No </a:t>
            </a:r>
            <a:r>
              <a:rPr lang="en-US" dirty="0"/>
              <a:t>privity of contract required between </a:t>
            </a:r>
            <a:r>
              <a:rPr lang="en-US" dirty="0" smtClean="0"/>
              <a:t>plaintiff </a:t>
            </a:r>
            <a:r>
              <a:rPr lang="en-US" dirty="0"/>
              <a:t>and </a:t>
            </a:r>
            <a:r>
              <a:rPr lang="en-US" dirty="0" smtClean="0"/>
              <a:t>manufacturer.</a:t>
            </a:r>
          </a:p>
          <a:p>
            <a:pPr lvl="2"/>
            <a:r>
              <a:rPr lang="en-US" dirty="0" smtClean="0"/>
              <a:t>Liability </a:t>
            </a:r>
            <a:r>
              <a:rPr lang="en-US" dirty="0"/>
              <a:t>extends to any person’s injuries caused by a negligently made (defective) product.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6514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970</Words>
  <Application>Microsoft Office PowerPoint</Application>
  <PresentationFormat>On-screen Show (4:3)</PresentationFormat>
  <Paragraphs>189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Chapter 7:  Strict Liability and Product Liability</vt:lpstr>
      <vt:lpstr>§1: Strict Liability</vt:lpstr>
      <vt:lpstr>Strict Liability</vt:lpstr>
      <vt:lpstr>Strict Liability</vt:lpstr>
      <vt:lpstr>Strict Liability</vt:lpstr>
      <vt:lpstr>Strict Liability</vt:lpstr>
      <vt:lpstr>§2: Product Liability</vt:lpstr>
      <vt:lpstr>Product Liability</vt:lpstr>
      <vt:lpstr>Product Liability</vt:lpstr>
      <vt:lpstr>Product Liability</vt:lpstr>
      <vt:lpstr>§3: Strict Product Liability</vt:lpstr>
      <vt:lpstr>Strict Product Liability</vt:lpstr>
      <vt:lpstr>Strict Product Liability</vt:lpstr>
      <vt:lpstr>Strict Product Liability</vt:lpstr>
      <vt:lpstr>Strict Product Liability</vt:lpstr>
      <vt:lpstr>Strict Product Liability</vt:lpstr>
      <vt:lpstr>Strict Product Liability</vt:lpstr>
      <vt:lpstr>Strict Product Liability</vt:lpstr>
      <vt:lpstr>Strict Product Liability</vt:lpstr>
      <vt:lpstr>Strict Product Liability</vt:lpstr>
      <vt:lpstr>Strict Product Liability</vt:lpstr>
      <vt:lpstr>Strict Product Liability</vt:lpstr>
      <vt:lpstr>Strict Product Liability</vt:lpstr>
      <vt:lpstr>Strict Product Liability</vt:lpstr>
      <vt:lpstr>Strict Product Liability</vt:lpstr>
      <vt:lpstr>Strict Product Liability</vt:lpstr>
      <vt:lpstr>§4: Defenses to Product Liability</vt:lpstr>
      <vt:lpstr>Defenses to Product Liability</vt:lpstr>
      <vt:lpstr>Defenses to Product Liability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140</cp:revision>
  <dcterms:created xsi:type="dcterms:W3CDTF">2010-07-08T19:43:46Z</dcterms:created>
  <dcterms:modified xsi:type="dcterms:W3CDTF">2013-08-21T17:19:25Z</dcterms:modified>
  <cp:category/>
</cp:coreProperties>
</file>