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280" r:id="rId25"/>
    <p:sldId id="281" r:id="rId26"/>
    <p:sldId id="282" r:id="rId27"/>
    <p:sldId id="283" r:id="rId28"/>
    <p:sldId id="328" r:id="rId29"/>
    <p:sldId id="329" r:id="rId30"/>
    <p:sldId id="330" r:id="rId31"/>
    <p:sldId id="331" r:id="rId32"/>
    <p:sldId id="286" r:id="rId33"/>
    <p:sldId id="332" r:id="rId34"/>
    <p:sldId id="333" r:id="rId35"/>
    <p:sldId id="334" r:id="rId36"/>
    <p:sldId id="335" r:id="rId37"/>
    <p:sldId id="337" r:id="rId38"/>
    <p:sldId id="338" r:id="rId39"/>
    <p:sldId id="339" r:id="rId40"/>
    <p:sldId id="340" r:id="rId41"/>
    <p:sldId id="341" r:id="rId42"/>
    <p:sldId id="342" r:id="rId43"/>
    <p:sldId id="301" r:id="rId44"/>
    <p:sldId id="348" r:id="rId45"/>
    <p:sldId id="303" r:id="rId46"/>
    <p:sldId id="349" r:id="rId47"/>
    <p:sldId id="350" r:id="rId48"/>
    <p:sldId id="351" r:id="rId49"/>
    <p:sldId id="35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9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7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DF56C-2F0A-4C16-8ED8-F51EF9852C2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883DF-88A6-4544-9E24-C9B321D160F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883DF-88A6-4544-9E24-C9B321D160F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536CF-1059-4A0E-B63B-2E5F90AE491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536CF-1059-4A0E-B63B-2E5F90AE491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536CF-1059-4A0E-B63B-2E5F90AE491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536CF-1059-4A0E-B63B-2E5F90AE4917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DF56C-2F0A-4C16-8ED8-F51EF9852C2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536CF-1059-4A0E-B63B-2E5F90AE4917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536CF-1059-4A0E-B63B-2E5F90AE4917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92217-06C7-474C-9174-C4BBF2BFD6E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92217-06C7-474C-9174-C4BBF2BFD6E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92217-06C7-474C-9174-C4BBF2BFD6EA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92217-06C7-474C-9174-C4BBF2BFD6E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92217-06C7-474C-9174-C4BBF2BFD6EA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92217-06C7-474C-9174-C4BBF2BFD6EA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92217-06C7-474C-9174-C4BBF2BFD6EA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92217-06C7-474C-9174-C4BBF2BFD6EA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92217-06C7-474C-9174-C4BBF2BFD6EA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8E850-E01E-4230-B521-D980ECAA0E4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8E850-E01E-4230-B521-D980ECAA0E45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B5638-7E7C-4A77-A007-545A52F0BB5C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B5638-7E7C-4A77-A007-545A52F0BB5C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C901F-3D8D-4CF5-B74C-BECAA61690FD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C901F-3D8D-4CF5-B74C-BECAA61690FD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C901F-3D8D-4CF5-B74C-BECAA61690FD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C901F-3D8D-4CF5-B74C-BECAA61690FD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C901F-3D8D-4CF5-B74C-BECAA61690FD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C33B6-896C-47F1-B770-FA0FD74AA82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8: Intellectual Property Rights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Trademark Infringement.</a:t>
            </a:r>
          </a:p>
          <a:p>
            <a:pPr lvl="1"/>
            <a:r>
              <a:rPr lang="en-US" dirty="0"/>
              <a:t>Registration with USPTO gives national notice. </a:t>
            </a:r>
          </a:p>
          <a:p>
            <a:pPr lvl="1"/>
            <a:r>
              <a:rPr lang="en-US" dirty="0"/>
              <a:t>Whenever mark is substantially copied (intentionally or unintentionally), owner has action for infringement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6799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Trademark Infringement.</a:t>
            </a:r>
          </a:p>
          <a:p>
            <a:pPr lvl="1"/>
            <a:r>
              <a:rPr lang="en-US" dirty="0"/>
              <a:t>Remedies: </a:t>
            </a:r>
            <a:endParaRPr lang="en-US" dirty="0" smtClean="0"/>
          </a:p>
          <a:p>
            <a:pPr lvl="2"/>
            <a:r>
              <a:rPr lang="en-US" dirty="0" smtClean="0"/>
              <a:t>Injunction</a:t>
            </a:r>
            <a:r>
              <a:rPr lang="en-US" dirty="0"/>
              <a:t> </a:t>
            </a:r>
            <a:r>
              <a:rPr lang="en-US" dirty="0" smtClean="0"/>
              <a:t>against further infringement.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amages</a:t>
            </a:r>
            <a:r>
              <a:rPr lang="en-US" dirty="0"/>
              <a:t>, plus profits wrongfully received from unauthorized </a:t>
            </a:r>
            <a:r>
              <a:rPr lang="en-US" dirty="0" smtClean="0"/>
              <a:t>use.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estruction </a:t>
            </a:r>
            <a:r>
              <a:rPr lang="en-US" dirty="0"/>
              <a:t>of goods.</a:t>
            </a:r>
          </a:p>
        </p:txBody>
      </p:sp>
    </p:spTree>
    <p:extLst>
      <p:ext uri="{BB962C8B-B14F-4D97-AF65-F5344CB8AC3E}">
        <p14:creationId xmlns="" xmlns:p14="http://schemas.microsoft.com/office/powerpoint/2010/main" val="3625623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Distinctiveness of the Mark.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Trademark must be sufficiently distinct.</a:t>
            </a:r>
          </a:p>
          <a:p>
            <a:pPr lvl="1"/>
            <a:r>
              <a:rPr lang="en-US" dirty="0"/>
              <a:t>‘Strong’ Marks:</a:t>
            </a:r>
          </a:p>
          <a:p>
            <a:pPr lvl="2"/>
            <a:r>
              <a:rPr lang="en-US" dirty="0"/>
              <a:t>Fanciful and Arbitrary Marks: fanciful (Xerox and Kodak) and arbitrary (Dutch Boy paint).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0060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Distinctiveness of the Mark.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‘</a:t>
            </a:r>
            <a:r>
              <a:rPr lang="en-US" dirty="0"/>
              <a:t>Strong’ Marks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Fanciful and Arbitrary Marks: fanciful (Xerox and Kodak) and arbitrary (Dutch Boy paint)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4777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Distinctiveness of the Mark.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‘</a:t>
            </a:r>
            <a:r>
              <a:rPr lang="en-US" dirty="0"/>
              <a:t>Strong’ Marks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Suggestive </a:t>
            </a:r>
            <a:r>
              <a:rPr lang="en-US" dirty="0"/>
              <a:t>Marks: suggest something about product’s nature or quality (Dairy Queen or Blue-ray DVD). 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6427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Distinctiveness of the Mark.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Secondary Meaning.</a:t>
            </a:r>
          </a:p>
          <a:p>
            <a:pPr lvl="2"/>
            <a:r>
              <a:rPr lang="en-US" dirty="0"/>
              <a:t>Descriptive, geographical terms are usually not protected, </a:t>
            </a:r>
            <a:r>
              <a:rPr lang="en-US" i="1" dirty="0"/>
              <a:t>unless</a:t>
            </a:r>
            <a:r>
              <a:rPr lang="en-US" dirty="0"/>
              <a:t> there is a secondary meaning, e.g., “London Fog” coats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0682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Distinctiveness of the Mark.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Generic </a:t>
            </a:r>
            <a:r>
              <a:rPr lang="en-US" dirty="0"/>
              <a:t>Terms: receive no protection.</a:t>
            </a:r>
          </a:p>
          <a:p>
            <a:pPr lvl="2"/>
            <a:r>
              <a:rPr lang="en-US" dirty="0"/>
              <a:t>Bicycle, Aspirin, and Computer.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869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495800"/>
          </a:xfrm>
        </p:spPr>
        <p:txBody>
          <a:bodyPr/>
          <a:lstStyle/>
          <a:p>
            <a:r>
              <a:rPr lang="en-US" u="sng" noProof="1" smtClean="0"/>
              <a:t>Service</a:t>
            </a:r>
            <a:r>
              <a:rPr lang="en-US" noProof="1" smtClean="0"/>
              <a:t> Mark: </a:t>
            </a:r>
            <a:r>
              <a:rPr lang="en-US" dirty="0" smtClean="0"/>
              <a:t>similar </a:t>
            </a:r>
            <a:r>
              <a:rPr lang="en-US" dirty="0"/>
              <a:t>to trademark but used to distinguish services of one person/company from another.</a:t>
            </a:r>
          </a:p>
          <a:p>
            <a:pPr lvl="1"/>
            <a:r>
              <a:rPr lang="en-US" dirty="0"/>
              <a:t>Titles and character names used in media are frequently registered as service marks</a:t>
            </a:r>
            <a:r>
              <a:rPr lang="en-US" dirty="0" smtClean="0"/>
              <a:t>.</a:t>
            </a:r>
            <a:endParaRPr lang="en-US" noProof="1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32399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495800"/>
          </a:xfrm>
        </p:spPr>
        <p:txBody>
          <a:bodyPr/>
          <a:lstStyle/>
          <a:p>
            <a:r>
              <a:rPr lang="en-US" u="sng" dirty="0"/>
              <a:t>Certification</a:t>
            </a:r>
            <a:r>
              <a:rPr lang="en-US" dirty="0"/>
              <a:t> Mark: used to certify the region, materials, mode of manufacture, quality of specific goods or services</a:t>
            </a:r>
            <a:r>
              <a:rPr lang="en-US" dirty="0" smtClean="0"/>
              <a:t>.</a:t>
            </a:r>
            <a:endParaRPr lang="en-US" noProof="1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2761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495800"/>
          </a:xfrm>
        </p:spPr>
        <p:txBody>
          <a:bodyPr/>
          <a:lstStyle/>
          <a:p>
            <a:r>
              <a:rPr lang="en-US" u="sng" dirty="0"/>
              <a:t>Collective</a:t>
            </a:r>
            <a:r>
              <a:rPr lang="en-US" dirty="0"/>
              <a:t> Mark: used by an organization or association (Good Housekeeping, union marks).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80160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5A1124"/>
          </a:solidFill>
          <a:ln/>
        </p:spPr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00200"/>
            <a:ext cx="8240712" cy="4876800"/>
          </a:xfrm>
        </p:spPr>
        <p:txBody>
          <a:bodyPr/>
          <a:lstStyle/>
          <a:p>
            <a:r>
              <a:rPr lang="en-US" dirty="0"/>
              <a:t>Intellectual property (or “I.P.”) is becoming more important because </a:t>
            </a:r>
            <a:r>
              <a:rPr lang="en-US" dirty="0" smtClean="0"/>
              <a:t>of the significant value </a:t>
            </a:r>
            <a:r>
              <a:rPr lang="en-US" dirty="0"/>
              <a:t>of </a:t>
            </a:r>
            <a:r>
              <a:rPr lang="en-US" dirty="0" smtClean="0"/>
              <a:t>I.P. to many corporations, which in some cases may exceed the value of physical, tangible assets.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2172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r>
              <a:rPr lang="en-US" dirty="0" smtClean="0"/>
              <a:t>Trade Dress.</a:t>
            </a:r>
          </a:p>
          <a:p>
            <a:pPr lvl="1"/>
            <a:r>
              <a:rPr lang="en-US" dirty="0" smtClean="0"/>
              <a:t>The image </a:t>
            </a:r>
            <a:r>
              <a:rPr lang="en-US" dirty="0"/>
              <a:t>and overall appearance of the product or service: </a:t>
            </a:r>
            <a:r>
              <a:rPr lang="en-US" dirty="0" smtClean="0"/>
              <a:t>e.g., distinctive shop décor or </a:t>
            </a:r>
            <a:r>
              <a:rPr lang="en-US" dirty="0"/>
              <a:t>packaging. </a:t>
            </a:r>
          </a:p>
          <a:p>
            <a:pPr lvl="1"/>
            <a:r>
              <a:rPr lang="en-US" dirty="0"/>
              <a:t>Same protection as trademark.</a:t>
            </a:r>
          </a:p>
          <a:p>
            <a:pPr lvl="1"/>
            <a:r>
              <a:rPr lang="en-US" dirty="0"/>
              <a:t>Issue is consumer confusion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8661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r>
              <a:rPr lang="en-US" dirty="0" smtClean="0"/>
              <a:t>Counterfeit Goods.</a:t>
            </a:r>
          </a:p>
          <a:p>
            <a:pPr lvl="1"/>
            <a:r>
              <a:rPr lang="en-US" dirty="0"/>
              <a:t>Importation of goods that bear a fake (counterfeit) trademark damages U.S. businesses and may present serious health risks (nutritional supplements and drugs).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1053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r>
              <a:rPr lang="en-US" dirty="0" smtClean="0"/>
              <a:t>Counterfeit Goods.</a:t>
            </a:r>
          </a:p>
          <a:p>
            <a:pPr lvl="1"/>
            <a:r>
              <a:rPr lang="en-US" dirty="0"/>
              <a:t>Stop Counterfeiting in Manufactured Goods Act (2006).  Penalties:</a:t>
            </a:r>
          </a:p>
          <a:p>
            <a:pPr lvl="2"/>
            <a:r>
              <a:rPr lang="en-US" dirty="0"/>
              <a:t>Up to $2 million and 10 years in prison.</a:t>
            </a:r>
          </a:p>
        </p:txBody>
      </p:sp>
    </p:spTree>
    <p:extLst>
      <p:ext uri="{BB962C8B-B14F-4D97-AF65-F5344CB8AC3E}">
        <p14:creationId xmlns="" xmlns:p14="http://schemas.microsoft.com/office/powerpoint/2010/main" val="2870457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r>
              <a:rPr lang="en-US" dirty="0" smtClean="0"/>
              <a:t>Trade Names.</a:t>
            </a:r>
          </a:p>
          <a:p>
            <a:pPr lvl="1"/>
            <a:r>
              <a:rPr lang="en-US" dirty="0"/>
              <a:t>Trademarks apply to products: e.g., Pepsi-Cola®.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pplies </a:t>
            </a:r>
            <a:r>
              <a:rPr lang="en-US" dirty="0"/>
              <a:t>to companies and are protected by federal law as well</a:t>
            </a:r>
            <a:r>
              <a:rPr lang="en-US" dirty="0" smtClean="0"/>
              <a:t>.</a:t>
            </a:r>
          </a:p>
          <a:p>
            <a:r>
              <a:rPr lang="en-US" dirty="0"/>
              <a:t>Licensing: </a:t>
            </a:r>
            <a:r>
              <a:rPr lang="en-US" sz="4000" dirty="0" smtClean="0"/>
              <a:t>allows use of trademark.</a:t>
            </a:r>
          </a:p>
        </p:txBody>
      </p:sp>
    </p:spTree>
    <p:extLst>
      <p:ext uri="{BB962C8B-B14F-4D97-AF65-F5344CB8AC3E}">
        <p14:creationId xmlns="" xmlns:p14="http://schemas.microsoft.com/office/powerpoint/2010/main" val="3725746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§2: </a:t>
            </a:r>
            <a:r>
              <a:rPr lang="en-US" dirty="0"/>
              <a:t>Patents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/>
              <a:t>Exclusive federal grant from U.S. Patent and Trademark Office to make, use and sell an invention for </a:t>
            </a:r>
            <a:r>
              <a:rPr lang="en-US" dirty="0" smtClean="0"/>
              <a:t>14 years (20 years for design).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7751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07DDE42-DDF3-4CA9-A69C-7D1C82C3346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</a:t>
            </a: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be “novel, useful, and not obvious” in light of current technology.</a:t>
            </a:r>
            <a:endParaRPr lang="en-US" sz="3200" b="1" dirty="0"/>
          </a:p>
          <a:p>
            <a:r>
              <a:rPr lang="en-US" dirty="0" smtClean="0"/>
              <a:t>First person to invent, </a:t>
            </a:r>
            <a:r>
              <a:rPr lang="en-US" i="1" dirty="0" smtClean="0"/>
              <a:t>not file</a:t>
            </a:r>
            <a:r>
              <a:rPr lang="en-US" dirty="0" smtClean="0"/>
              <a:t>, gets protection.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333424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Searchable </a:t>
            </a:r>
            <a:r>
              <a:rPr lang="en-US" dirty="0"/>
              <a:t>database at </a:t>
            </a:r>
            <a:r>
              <a:rPr lang="en-US" b="1" u="sng" dirty="0" smtClean="0">
                <a:solidFill>
                  <a:srgbClr val="DAB77D"/>
                </a:solidFill>
              </a:rPr>
              <a:t>www.uspto.gov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What is patentable? Almost anything except: (1) laws of nature, (2) natural phenomenon, (3) abstract ideas. 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4338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465A8CB-EE09-4B40-A978-57CD6BD2C18A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Patents </a:t>
            </a:r>
            <a:r>
              <a:rPr lang="en-US" dirty="0"/>
              <a:t>for </a:t>
            </a:r>
            <a:r>
              <a:rPr lang="en-US" dirty="0" smtClean="0"/>
              <a:t>Software.</a:t>
            </a:r>
          </a:p>
          <a:p>
            <a:r>
              <a:rPr lang="en-US" dirty="0" smtClean="0"/>
              <a:t>Patents for Business Processes.</a:t>
            </a:r>
            <a:endParaRPr lang="en-US" dirty="0"/>
          </a:p>
          <a:p>
            <a:pPr lvl="1"/>
            <a:r>
              <a:rPr lang="en-US" sz="3600" i="1" dirty="0"/>
              <a:t>State Street Bank &amp; Trust Co. v. Signature Financial Group, Inc.</a:t>
            </a:r>
            <a:r>
              <a:rPr lang="en-US" sz="3600" dirty="0"/>
              <a:t> (1998</a:t>
            </a:r>
            <a:r>
              <a:rPr lang="en-US" sz="3600" dirty="0" smtClean="0"/>
              <a:t>).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795198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465A8CB-EE09-4B40-A978-57CD6BD2C18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Patent Infringement.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occur even though product is not identical.</a:t>
            </a:r>
          </a:p>
          <a:p>
            <a:pPr lvl="1"/>
            <a:r>
              <a:rPr lang="en-US" dirty="0"/>
              <a:t>Under U.S. </a:t>
            </a:r>
            <a:r>
              <a:rPr lang="en-US" dirty="0" smtClean="0"/>
              <a:t>law, </a:t>
            </a:r>
            <a:r>
              <a:rPr lang="en-US" dirty="0"/>
              <a:t>no patent infringement occurs when a patented product is made or sold in another country.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140274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465A8CB-EE09-4B40-A978-57CD6BD2C18A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Patent Infringement.</a:t>
            </a:r>
          </a:p>
          <a:p>
            <a:pPr lvl="1"/>
            <a:r>
              <a:rPr lang="en-US" dirty="0" smtClean="0"/>
              <a:t>Patent Infringement Suits and High-Tech Companies.</a:t>
            </a:r>
          </a:p>
          <a:p>
            <a:pPr lvl="2"/>
            <a:r>
              <a:rPr lang="en-US" dirty="0" smtClean="0"/>
              <a:t>Limitations on Export Software. </a:t>
            </a:r>
          </a:p>
          <a:p>
            <a:pPr lvl="2"/>
            <a:r>
              <a:rPr lang="en-US" dirty="0" smtClean="0"/>
              <a:t>Apple, Inc. v. Samsung Electronics Co.</a:t>
            </a:r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3862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6E218A3-C60D-4E7E-A55D-111E21CD0BE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5A1124"/>
          </a:solidFill>
          <a:ln/>
        </p:spPr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00200"/>
            <a:ext cx="8240712" cy="4876800"/>
          </a:xfrm>
        </p:spPr>
        <p:txBody>
          <a:bodyPr/>
          <a:lstStyle/>
          <a:p>
            <a:r>
              <a:rPr lang="en-US" dirty="0" smtClean="0"/>
              <a:t>Founders </a:t>
            </a:r>
            <a:r>
              <a:rPr lang="en-US" dirty="0"/>
              <a:t>of America understood the value of I.P.: Article I § 8 authorizes Congress  to “secur[e] for limited times to Authors and Inventors the exclusive Right to their respective Writings and Discoveries.”</a:t>
            </a:r>
          </a:p>
        </p:txBody>
      </p:sp>
    </p:spTree>
    <p:extLst>
      <p:ext uri="{BB962C8B-B14F-4D97-AF65-F5344CB8AC3E}">
        <p14:creationId xmlns="" xmlns:p14="http://schemas.microsoft.com/office/powerpoint/2010/main" val="1527551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465A8CB-EE09-4B40-A978-57CD6BD2C18A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Remedies.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Patent holder can seek an injunction, monetary damages, and perhaps attorneys fees and costs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399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465A8CB-EE09-4B40-A978-57CD6BD2C18A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Remedies.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</a:t>
            </a:r>
            <a:r>
              <a:rPr lang="en-US" dirty="0"/>
              <a:t>2006, U.S. Supreme Court held that patent holders are not automatically entitled to an injunction against future infringing activities (see </a:t>
            </a:r>
            <a:r>
              <a:rPr lang="en-US" u="sng" dirty="0"/>
              <a:t>eBay, Inc. v. MercExchange, LLC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9628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§3: </a:t>
            </a:r>
            <a:r>
              <a:rPr lang="en-US" dirty="0"/>
              <a:t>Copyrights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Intangible property right granted by federal statute to creator of a literary or artistic production of a specified type. </a:t>
            </a:r>
          </a:p>
          <a:p>
            <a:r>
              <a:rPr lang="en-US" dirty="0"/>
              <a:t>Works created after 1978 have automatic protection for life of the author, plus 70 years.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7202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Copyrights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For publishing houses, copyright expires 95 years from publication or 120 years from creation, whichever is first.</a:t>
            </a:r>
          </a:p>
          <a:p>
            <a:r>
              <a:rPr lang="en-US" dirty="0"/>
              <a:t>Works can be registered at U.S. Copyright Office (</a:t>
            </a:r>
            <a:r>
              <a:rPr lang="en-US" u="sng" dirty="0"/>
              <a:t>www.loc.gov/copyright</a:t>
            </a:r>
            <a:r>
              <a:rPr lang="en-US" dirty="0"/>
              <a:t>/).</a:t>
            </a:r>
          </a:p>
        </p:txBody>
      </p:sp>
    </p:spTree>
    <p:extLst>
      <p:ext uri="{BB962C8B-B14F-4D97-AF65-F5344CB8AC3E}">
        <p14:creationId xmlns="" xmlns:p14="http://schemas.microsoft.com/office/powerpoint/2010/main" val="3852227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Copyrights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What is Protected Expression?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must be “fixed in a durable medium.” Protection is automatic, registration is not </a:t>
            </a:r>
            <a:r>
              <a:rPr lang="en-US" dirty="0" smtClean="0"/>
              <a:t>required.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763656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Copyrights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What is Protected Expression?</a:t>
            </a:r>
          </a:p>
          <a:p>
            <a:pPr lvl="1"/>
            <a:r>
              <a:rPr lang="en-US" noProof="1" smtClean="0"/>
              <a:t>Copyrighted work must </a:t>
            </a:r>
            <a:r>
              <a:rPr lang="en-US" noProof="1"/>
              <a:t>fall into one of the following categories: </a:t>
            </a:r>
          </a:p>
          <a:p>
            <a:pPr lvl="2">
              <a:spcBef>
                <a:spcPts val="600"/>
              </a:spcBef>
            </a:pPr>
            <a:r>
              <a:rPr lang="en-US" sz="3200" noProof="1"/>
              <a:t>Literary Works,</a:t>
            </a:r>
          </a:p>
          <a:p>
            <a:pPr lvl="2">
              <a:spcBef>
                <a:spcPts val="600"/>
              </a:spcBef>
            </a:pPr>
            <a:r>
              <a:rPr lang="en-US" sz="3200" noProof="1"/>
              <a:t>Musical Works, </a:t>
            </a:r>
          </a:p>
          <a:p>
            <a:pPr lvl="2">
              <a:spcBef>
                <a:spcPts val="600"/>
              </a:spcBef>
            </a:pPr>
            <a:r>
              <a:rPr lang="en-US" sz="3200" noProof="1"/>
              <a:t>Dramatic Works and Accompanying Music,</a:t>
            </a:r>
          </a:p>
          <a:p>
            <a:pPr lvl="2">
              <a:spcBef>
                <a:spcPts val="600"/>
              </a:spcBef>
            </a:pPr>
            <a:r>
              <a:rPr lang="en-US" sz="3200" noProof="1"/>
              <a:t>Pantomimes and Choreographic Works.</a:t>
            </a:r>
            <a:r>
              <a:rPr lang="en-US" sz="3200" noProof="1">
                <a:sym typeface="Wingdings" pitchFamily="2" charset="2"/>
              </a:rPr>
              <a:t></a:t>
            </a:r>
            <a:r>
              <a:rPr lang="en-US" noProof="1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4685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Copyrights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What is Protected Expression?</a:t>
            </a:r>
          </a:p>
          <a:p>
            <a:pPr lvl="1"/>
            <a:r>
              <a:rPr lang="en-US" noProof="1" smtClean="0"/>
              <a:t>Copyrighted work must </a:t>
            </a:r>
            <a:r>
              <a:rPr lang="en-US" noProof="1"/>
              <a:t>fall into one of the following categories: </a:t>
            </a:r>
          </a:p>
          <a:p>
            <a:pPr lvl="2">
              <a:spcBef>
                <a:spcPts val="600"/>
              </a:spcBef>
            </a:pPr>
            <a:r>
              <a:rPr lang="en-US" sz="3200" noProof="1"/>
              <a:t>Pictoral, Graphic and Sculptural </a:t>
            </a:r>
            <a:r>
              <a:rPr lang="en-US" sz="3200" noProof="1" smtClean="0"/>
              <a:t>Works.</a:t>
            </a:r>
          </a:p>
          <a:p>
            <a:pPr lvl="2">
              <a:spcBef>
                <a:spcPts val="600"/>
              </a:spcBef>
            </a:pPr>
            <a:r>
              <a:rPr lang="en-US" sz="3200" noProof="1" smtClean="0"/>
              <a:t>Motion </a:t>
            </a:r>
            <a:r>
              <a:rPr lang="en-US" sz="3200" noProof="1"/>
              <a:t>Pictures and other Audiovisual Works (including multimedia).</a:t>
            </a:r>
          </a:p>
          <a:p>
            <a:pPr lvl="2">
              <a:spcBef>
                <a:spcPts val="600"/>
              </a:spcBef>
            </a:pPr>
            <a:r>
              <a:rPr lang="en-US" sz="3200" noProof="1"/>
              <a:t>Sound Recordings.</a:t>
            </a:r>
          </a:p>
          <a:p>
            <a:pPr lvl="2">
              <a:spcBef>
                <a:spcPts val="600"/>
              </a:spcBef>
            </a:pPr>
            <a:r>
              <a:rPr lang="en-US" sz="3200" noProof="1"/>
              <a:t>Architectural Works</a:t>
            </a:r>
            <a:r>
              <a:rPr lang="en-US" sz="3200" noProof="1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85523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Copyrights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What is Protected Expression?</a:t>
            </a:r>
          </a:p>
          <a:p>
            <a:pPr lvl="1"/>
            <a:r>
              <a:rPr lang="en-US" dirty="0"/>
              <a:t>Section 102 Exclusions.</a:t>
            </a:r>
          </a:p>
          <a:p>
            <a:pPr lvl="2"/>
            <a:r>
              <a:rPr lang="en-US" dirty="0"/>
              <a:t>Only the </a:t>
            </a:r>
            <a:r>
              <a:rPr lang="en-US" i="1" u="sng" dirty="0"/>
              <a:t>expression</a:t>
            </a:r>
            <a:r>
              <a:rPr lang="en-US" dirty="0"/>
              <a:t> of an idea can be copyrighted -- not the idea itself (Section 102).</a:t>
            </a:r>
          </a:p>
          <a:p>
            <a:pPr lvl="2"/>
            <a:r>
              <a:rPr lang="en-US" dirty="0" smtClean="0"/>
              <a:t>Thus</a:t>
            </a:r>
            <a:r>
              <a:rPr lang="en-US" dirty="0"/>
              <a:t>, anyone can use the underlying ideas in a copyrighted </a:t>
            </a:r>
            <a:r>
              <a:rPr lang="en-US" dirty="0" smtClean="0"/>
              <a:t>work.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448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Copyrights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What is Protected Expression?</a:t>
            </a:r>
          </a:p>
          <a:p>
            <a:pPr lvl="1"/>
            <a:r>
              <a:rPr lang="en-US" dirty="0"/>
              <a:t>Compilations of </a:t>
            </a:r>
            <a:r>
              <a:rPr lang="en-US" dirty="0" smtClean="0"/>
              <a:t>Facts </a:t>
            </a:r>
            <a:r>
              <a:rPr lang="en-US" i="1" u="sng" dirty="0"/>
              <a:t>are</a:t>
            </a:r>
            <a:r>
              <a:rPr lang="en-US" dirty="0"/>
              <a:t> copyrightable, but the compilation must be “original.”</a:t>
            </a:r>
          </a:p>
        </p:txBody>
      </p:sp>
    </p:spTree>
    <p:extLst>
      <p:ext uri="{BB962C8B-B14F-4D97-AF65-F5344CB8AC3E}">
        <p14:creationId xmlns="" xmlns:p14="http://schemas.microsoft.com/office/powerpoint/2010/main" val="1578928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Copyrights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Copyright Infringement.</a:t>
            </a:r>
          </a:p>
          <a:p>
            <a:pPr lvl="1"/>
            <a:r>
              <a:rPr lang="en-US" dirty="0"/>
              <a:t>Copyright Infringement: whenever unauthorized copying occurs</a:t>
            </a:r>
            <a:r>
              <a:rPr lang="en-US" dirty="0" smtClean="0"/>
              <a:t>.</a:t>
            </a:r>
          </a:p>
          <a:p>
            <a:pPr lvl="1"/>
            <a:r>
              <a:rPr lang="en-US" b="1" cap="small" dirty="0" smtClean="0">
                <a:solidFill>
                  <a:srgbClr val="068000"/>
                </a:solidFill>
              </a:rPr>
              <a:t>CASE 8.2  </a:t>
            </a:r>
            <a:r>
              <a:rPr lang="en-US" b="1" i="1" cap="small" dirty="0" smtClean="0">
                <a:solidFill>
                  <a:srgbClr val="068000"/>
                </a:solidFill>
              </a:rPr>
              <a:t>Winstead v. Jackson </a:t>
            </a:r>
            <a:r>
              <a:rPr lang="en-US" b="1" cap="small" dirty="0" smtClean="0">
                <a:solidFill>
                  <a:srgbClr val="068000"/>
                </a:solidFill>
              </a:rPr>
              <a:t>(2013).</a:t>
            </a:r>
            <a:endParaRPr lang="en-US" b="1" cap="small" dirty="0">
              <a:solidFill>
                <a:srgbClr val="068000"/>
              </a:solidFill>
            </a:endParaRPr>
          </a:p>
          <a:p>
            <a:pPr lvl="1"/>
            <a:r>
              <a:rPr lang="en-US" dirty="0" smtClean="0"/>
              <a:t>Remedies: </a:t>
            </a:r>
            <a:r>
              <a:rPr lang="en-US" dirty="0"/>
              <a:t>actual </a:t>
            </a:r>
            <a:r>
              <a:rPr lang="en-US" dirty="0" smtClean="0"/>
              <a:t>damages to </a:t>
            </a:r>
            <a:r>
              <a:rPr lang="en-US" dirty="0"/>
              <a:t>criminal prosecution.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068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§1: </a:t>
            </a:r>
            <a:r>
              <a:rPr lang="en-US" dirty="0"/>
              <a:t>Trademarks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/>
              <a:t>Distin</a:t>
            </a:r>
            <a:r>
              <a:rPr lang="en-US" dirty="0"/>
              <a:t>c</a:t>
            </a:r>
            <a:r>
              <a:rPr lang="en-US" noProof="1"/>
              <a:t>tive mark, motto or device or emblem that a manufacturer stamps, prints or othe</a:t>
            </a:r>
            <a:r>
              <a:rPr lang="en-US" dirty="0"/>
              <a:t>r</a:t>
            </a:r>
            <a:r>
              <a:rPr lang="en-US" noProof="1"/>
              <a:t>wise affixes to the goods it produces</a:t>
            </a:r>
            <a:r>
              <a:rPr lang="en-US" dirty="0"/>
              <a:t>.</a:t>
            </a:r>
            <a:endParaRPr lang="en-US" noProof="1"/>
          </a:p>
          <a:p>
            <a:pPr>
              <a:lnSpc>
                <a:spcPct val="90000"/>
              </a:lnSpc>
            </a:pPr>
            <a:r>
              <a:rPr lang="en-US" dirty="0"/>
              <a:t>Distinguish </a:t>
            </a:r>
            <a:r>
              <a:rPr lang="en-US" noProof="1"/>
              <a:t>product/service from goods of other manufacturers and merchants</a:t>
            </a:r>
            <a:r>
              <a:rPr lang="en-US" noProof="1" smtClean="0"/>
              <a:t>.  </a:t>
            </a:r>
            <a:r>
              <a:rPr lang="en-US" noProof="1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4335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Copyrights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The “Fair Use” Exception (§107).</a:t>
            </a:r>
          </a:p>
          <a:p>
            <a:pPr lvl="1"/>
            <a:r>
              <a:rPr lang="en-US" dirty="0" smtClean="0"/>
              <a:t>No infringement if reproduced material </a:t>
            </a:r>
            <a:r>
              <a:rPr lang="en-US" dirty="0"/>
              <a:t>is used for criticism, comment, news, criticism, teaching, research.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44060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First Sale </a:t>
            </a:r>
            <a:r>
              <a:rPr lang="en-US" dirty="0" smtClean="0"/>
              <a:t>Doctrine: §109(a).</a:t>
            </a:r>
          </a:p>
          <a:p>
            <a:pPr lvl="1"/>
            <a:r>
              <a:rPr lang="en-US" dirty="0" smtClean="0"/>
              <a:t>No infringement occurs when a person who lawfully owns a copyrighted work re-sells the work, because the original copyright holder no longer has control of content.</a:t>
            </a:r>
          </a:p>
        </p:txBody>
      </p:sp>
    </p:spTree>
    <p:extLst>
      <p:ext uri="{BB962C8B-B14F-4D97-AF65-F5344CB8AC3E}">
        <p14:creationId xmlns="" xmlns:p14="http://schemas.microsoft.com/office/powerpoint/2010/main" val="764085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Copyright Protection for Software.</a:t>
            </a:r>
          </a:p>
          <a:p>
            <a:pPr lvl="1"/>
            <a:r>
              <a:rPr lang="en-US" dirty="0"/>
              <a:t>Computer Software Copyright Act (1980</a:t>
            </a:r>
            <a:r>
              <a:rPr lang="en-US" dirty="0" smtClean="0"/>
              <a:t>): classifies </a:t>
            </a:r>
            <a:r>
              <a:rPr lang="en-US" dirty="0"/>
              <a:t>computer software as a “literary work.” </a:t>
            </a:r>
          </a:p>
          <a:p>
            <a:pPr lvl="1"/>
            <a:r>
              <a:rPr lang="en-US" dirty="0"/>
              <a:t>Courts generally do not apply copyright protection to the “look and feel” of a computer program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5709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§4: </a:t>
            </a:r>
            <a:r>
              <a:rPr lang="en-US" dirty="0"/>
              <a:t>Trade Secrets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Business process or information that cannot or should not be patented, copyrighted or trademarked.</a:t>
            </a:r>
          </a:p>
          <a:p>
            <a:pPr lvl="1"/>
            <a:r>
              <a:rPr lang="en-US" dirty="0"/>
              <a:t>Can include: customer lists, plans, research, formulae, pricing information, marketing techniques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2291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</a:t>
            </a:r>
            <a:r>
              <a:rPr lang="en-US" dirty="0"/>
              <a:t>Secrets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Protection extends to ideas and expression.</a:t>
            </a:r>
          </a:p>
          <a:p>
            <a:r>
              <a:rPr lang="en-US" dirty="0"/>
              <a:t>State and Federal Law on Trade Secrets.  </a:t>
            </a:r>
          </a:p>
          <a:p>
            <a:pPr lvl="1"/>
            <a:r>
              <a:rPr lang="en-US" dirty="0"/>
              <a:t>Uniform Trade Secrets Act and Economic Espionage Act (1996).</a:t>
            </a:r>
          </a:p>
          <a:p>
            <a:r>
              <a:rPr lang="en-US" dirty="0"/>
              <a:t>Trade Secrets in Cyberspace.</a:t>
            </a:r>
          </a:p>
        </p:txBody>
      </p:sp>
    </p:spTree>
    <p:extLst>
      <p:ext uri="{BB962C8B-B14F-4D97-AF65-F5344CB8AC3E}">
        <p14:creationId xmlns="" xmlns:p14="http://schemas.microsoft.com/office/powerpoint/2010/main" val="4031939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§5: </a:t>
            </a:r>
            <a:r>
              <a:rPr lang="en-US" dirty="0"/>
              <a:t>International Protection for Intellectual Property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796" y="1742094"/>
            <a:ext cx="8592204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Berne Convention  (WIPO).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Every country who signed </a:t>
            </a:r>
            <a:r>
              <a:rPr lang="en-US" sz="3600" dirty="0" smtClean="0"/>
              <a:t>must recognize the </a:t>
            </a:r>
            <a:r>
              <a:rPr lang="en-US" sz="3600" dirty="0"/>
              <a:t>author’s copyright. No notice </a:t>
            </a:r>
            <a:r>
              <a:rPr lang="en-US" sz="3600" dirty="0" smtClean="0"/>
              <a:t>required</a:t>
            </a:r>
            <a:r>
              <a:rPr lang="en-US" sz="36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More safeguards against infringement on the web. </a:t>
            </a:r>
            <a:r>
              <a:rPr lang="en-US" sz="3600" dirty="0" smtClean="0">
                <a:sym typeface="Wingdings"/>
              </a:rPr>
              <a:t></a:t>
            </a:r>
            <a:endParaRPr lang="en-US" sz="36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118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</a:t>
            </a:r>
            <a:r>
              <a:rPr lang="en-US" dirty="0"/>
              <a:t>Protection for Intellectual Property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796" y="1742094"/>
            <a:ext cx="8592204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Berne Convention  (WIPO).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World Intellectual Property Organization (WIPO) Copyright Treaty with USA in 1996.</a:t>
            </a:r>
          </a:p>
          <a:p>
            <a:pPr lvl="1">
              <a:lnSpc>
                <a:spcPct val="90000"/>
              </a:lnSpc>
            </a:pPr>
            <a:r>
              <a:rPr lang="en-US" b="1" cap="small" dirty="0" smtClean="0">
                <a:solidFill>
                  <a:srgbClr val="068000"/>
                </a:solidFill>
              </a:rPr>
              <a:t>CASE 8.3  </a:t>
            </a:r>
            <a:r>
              <a:rPr lang="en-US" b="1" i="1" cap="small" dirty="0" smtClean="0">
                <a:solidFill>
                  <a:srgbClr val="068000"/>
                </a:solidFill>
              </a:rPr>
              <a:t>Golan v. Holder </a:t>
            </a:r>
            <a:r>
              <a:rPr lang="en-US" b="1" cap="small" dirty="0" smtClean="0">
                <a:solidFill>
                  <a:srgbClr val="068000"/>
                </a:solidFill>
              </a:rPr>
              <a:t>(2012)</a:t>
            </a:r>
            <a:r>
              <a:rPr lang="en-US" cap="small" dirty="0" smtClean="0"/>
              <a:t>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226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</a:t>
            </a:r>
            <a:r>
              <a:rPr lang="en-US" dirty="0"/>
              <a:t>Protection for Intellectual Property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796" y="1742094"/>
            <a:ext cx="8287404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TRIPS Agreement of 1994.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Created the World Trade Organization.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Each member country must include in its domestic laws broad I.P. protection and enforcement measures.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6350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</a:t>
            </a:r>
            <a:r>
              <a:rPr lang="en-US" dirty="0"/>
              <a:t>Protection for Intellectual Property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796" y="1742094"/>
            <a:ext cx="8287404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Madrid Protocol.</a:t>
            </a:r>
          </a:p>
          <a:p>
            <a:pPr lvl="1"/>
            <a:r>
              <a:rPr lang="en-US" dirty="0"/>
              <a:t>Signed by sixty-one countries, including U.S. in  2003.</a:t>
            </a:r>
          </a:p>
          <a:p>
            <a:pPr lvl="1"/>
            <a:r>
              <a:rPr lang="en-US" dirty="0"/>
              <a:t>Allows a single country can apply for simultaneous trademark protection in all member countries.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8319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</a:t>
            </a:r>
            <a:r>
              <a:rPr lang="en-US" dirty="0"/>
              <a:t>Protection for Intellectual Property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796" y="1742094"/>
            <a:ext cx="8287404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Anti-Counterfeiting Trade Agreement.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ACTA signed by USA in 2011.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Facilitate law enforcement cooperation.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Border Searches.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4568DE8-9B68-4BD7-BD14-34A8476C82DF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176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Trademarks helps avoid </a:t>
            </a:r>
            <a:r>
              <a:rPr lang="en-US" dirty="0" smtClean="0"/>
              <a:t>consumer </a:t>
            </a:r>
            <a:r>
              <a:rPr lang="en-US" dirty="0"/>
              <a:t>confusion.</a:t>
            </a:r>
          </a:p>
          <a:p>
            <a:pPr lvl="1">
              <a:lnSpc>
                <a:spcPct val="90000"/>
              </a:lnSpc>
            </a:pPr>
            <a:r>
              <a:rPr lang="en-US" b="1" cap="small" dirty="0">
                <a:solidFill>
                  <a:srgbClr val="068000"/>
                </a:solidFill>
              </a:rPr>
              <a:t>CASE 8.1</a:t>
            </a:r>
            <a:r>
              <a:rPr lang="en-US" cap="small" dirty="0">
                <a:solidFill>
                  <a:srgbClr val="068000"/>
                </a:solidFill>
              </a:rPr>
              <a:t>  </a:t>
            </a:r>
            <a:r>
              <a:rPr lang="en-US" b="1" i="1" cap="small" dirty="0">
                <a:solidFill>
                  <a:srgbClr val="068000"/>
                </a:solidFill>
              </a:rPr>
              <a:t>The Coca Cola Co. v. The Koke Co. of America</a:t>
            </a:r>
            <a:r>
              <a:rPr lang="en-US" b="1" cap="small" dirty="0">
                <a:solidFill>
                  <a:srgbClr val="068000"/>
                </a:solidFill>
              </a:rPr>
              <a:t> (1920</a:t>
            </a:r>
            <a:r>
              <a:rPr lang="en-US" b="1" cap="small" dirty="0" smtClean="0">
                <a:solidFill>
                  <a:srgbClr val="068000"/>
                </a:solidFill>
              </a:rPr>
              <a:t>).  </a:t>
            </a:r>
            <a:endParaRPr lang="en-US" i="1" noProof="1"/>
          </a:p>
        </p:txBody>
      </p:sp>
    </p:spTree>
    <p:extLst>
      <p:ext uri="{BB962C8B-B14F-4D97-AF65-F5344CB8AC3E}">
        <p14:creationId xmlns="" xmlns:p14="http://schemas.microsoft.com/office/powerpoint/2010/main" val="8204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Statutory Protection of Trademarks.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Lanham Trademark Act (1946) creates</a:t>
            </a:r>
            <a:r>
              <a:rPr lang="en-US" noProof="1"/>
              <a:t> incentives for </a:t>
            </a:r>
            <a:r>
              <a:rPr lang="en-US" dirty="0"/>
              <a:t>companies</a:t>
            </a:r>
            <a:r>
              <a:rPr lang="en-US" noProof="1"/>
              <a:t> to invest</a:t>
            </a:r>
            <a:r>
              <a:rPr lang="en-US" dirty="0"/>
              <a:t>; </a:t>
            </a:r>
            <a:r>
              <a:rPr lang="en-US" noProof="1"/>
              <a:t>prevents unjust enrichment</a:t>
            </a:r>
            <a:r>
              <a:rPr lang="en-US" dirty="0"/>
              <a:t> of companies who infringe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3347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Trademark Dilution.</a:t>
            </a:r>
          </a:p>
          <a:p>
            <a:pPr lvl="1"/>
            <a:r>
              <a:rPr lang="en-US" dirty="0" smtClean="0"/>
              <a:t>Lanham </a:t>
            </a:r>
            <a:r>
              <a:rPr lang="en-US" dirty="0"/>
              <a:t>Act </a:t>
            </a:r>
            <a:r>
              <a:rPr lang="en-US" dirty="0" smtClean="0"/>
              <a:t>amended w/ </a:t>
            </a:r>
            <a:r>
              <a:rPr lang="en-US" dirty="0"/>
              <a:t>Federal Trademark Dilution Act (1995)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 lvl="2"/>
            <a:r>
              <a:rPr lang="en-US" dirty="0"/>
              <a:t>Creates federal cause of action even when unlikely to confuse consumers.</a:t>
            </a:r>
          </a:p>
          <a:p>
            <a:pPr lvl="2"/>
            <a:r>
              <a:rPr lang="en-US" dirty="0"/>
              <a:t>Protects “distinctive”  or “famous” marks such as McDonalds, Dell, Apple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351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Trademark Dilution.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Similar marks may constitute trademark dilution.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famous mark can be diluted by an identical mark and a similar mark.</a:t>
            </a:r>
          </a:p>
          <a:p>
            <a:pPr lvl="2"/>
            <a:r>
              <a:rPr lang="en-US" dirty="0"/>
              <a:t>Similar mark can dilute, especially when the marks provide related goods or compete in the same market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0276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3033606-7682-48F8-85E7-85233A59B11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Trademarks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Property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1" smtClean="0"/>
              <a:t>Trademark Registration.</a:t>
            </a:r>
          </a:p>
          <a:p>
            <a:pPr lvl="1"/>
            <a:r>
              <a:rPr lang="en-US" dirty="0"/>
              <a:t>Register with U.S. Patent Trademark Office (www.uspto.gov) if:</a:t>
            </a:r>
          </a:p>
          <a:p>
            <a:pPr lvl="2"/>
            <a:r>
              <a:rPr lang="en-US" sz="3200" dirty="0"/>
              <a:t>Mark is currently in commerce; or</a:t>
            </a:r>
          </a:p>
          <a:p>
            <a:pPr lvl="2"/>
            <a:r>
              <a:rPr lang="en-US" sz="3200" dirty="0"/>
              <a:t>Applicant intends to put it into commerce within 6 months.</a:t>
            </a:r>
          </a:p>
          <a:p>
            <a:pPr lvl="2"/>
            <a:r>
              <a:rPr lang="en-US" sz="3200" dirty="0"/>
              <a:t>Registration allows use of “®” symbol.</a:t>
            </a:r>
          </a:p>
        </p:txBody>
      </p:sp>
    </p:spTree>
    <p:extLst>
      <p:ext uri="{BB962C8B-B14F-4D97-AF65-F5344CB8AC3E}">
        <p14:creationId xmlns="" xmlns:p14="http://schemas.microsoft.com/office/powerpoint/2010/main" val="536040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</TotalTime>
  <Words>1664</Words>
  <Application>Microsoft Office PowerPoint</Application>
  <PresentationFormat>On-screen Show (4:3)</PresentationFormat>
  <Paragraphs>283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Apex</vt:lpstr>
      <vt:lpstr>Chapter 8: Intellectual Property Rights</vt:lpstr>
      <vt:lpstr>Introduction </vt:lpstr>
      <vt:lpstr>Introduction </vt:lpstr>
      <vt:lpstr>§1: 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Trademarks and  Related Property</vt:lpstr>
      <vt:lpstr>§2: Patents</vt:lpstr>
      <vt:lpstr>Patents</vt:lpstr>
      <vt:lpstr>Patents</vt:lpstr>
      <vt:lpstr>Patents</vt:lpstr>
      <vt:lpstr>Patents</vt:lpstr>
      <vt:lpstr>Patents</vt:lpstr>
      <vt:lpstr>Patents</vt:lpstr>
      <vt:lpstr>Patents</vt:lpstr>
      <vt:lpstr>§3: Copyrights</vt:lpstr>
      <vt:lpstr>Copyrights</vt:lpstr>
      <vt:lpstr>Copyrights</vt:lpstr>
      <vt:lpstr>Copyrights</vt:lpstr>
      <vt:lpstr>Copyrights</vt:lpstr>
      <vt:lpstr>Copyrights</vt:lpstr>
      <vt:lpstr>Copyrights</vt:lpstr>
      <vt:lpstr>Copyrights</vt:lpstr>
      <vt:lpstr>Copyrights</vt:lpstr>
      <vt:lpstr>Copyrights</vt:lpstr>
      <vt:lpstr>Copyrights</vt:lpstr>
      <vt:lpstr>§4: Trade Secrets</vt:lpstr>
      <vt:lpstr>Trade Secrets</vt:lpstr>
      <vt:lpstr>§5: International Protection for Intellectual Property</vt:lpstr>
      <vt:lpstr>International Protection for Intellectual Property</vt:lpstr>
      <vt:lpstr>International Protection for Intellectual Property</vt:lpstr>
      <vt:lpstr>International Protection for Intellectual Property</vt:lpstr>
      <vt:lpstr>International Protection for Intellectual Property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199</cp:revision>
  <dcterms:created xsi:type="dcterms:W3CDTF">2010-07-08T19:43:46Z</dcterms:created>
  <dcterms:modified xsi:type="dcterms:W3CDTF">2013-08-21T17:27:27Z</dcterms:modified>
  <cp:category/>
</cp:coreProperties>
</file>