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95" r:id="rId3"/>
    <p:sldId id="257" r:id="rId4"/>
    <p:sldId id="258" r:id="rId5"/>
    <p:sldId id="25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67" r:id="rId14"/>
    <p:sldId id="303" r:id="rId15"/>
    <p:sldId id="26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76" r:id="rId24"/>
    <p:sldId id="311" r:id="rId25"/>
    <p:sldId id="278" r:id="rId26"/>
    <p:sldId id="312" r:id="rId27"/>
    <p:sldId id="313" r:id="rId28"/>
    <p:sldId id="280" r:id="rId29"/>
    <p:sldId id="281" r:id="rId30"/>
    <p:sldId id="282" r:id="rId31"/>
    <p:sldId id="283" r:id="rId32"/>
    <p:sldId id="314" r:id="rId33"/>
    <p:sldId id="284" r:id="rId34"/>
    <p:sldId id="315" r:id="rId35"/>
    <p:sldId id="316" r:id="rId36"/>
    <p:sldId id="317" r:id="rId37"/>
    <p:sldId id="318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33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188"/>
      </p:cViewPr>
      <p:guideLst>
        <p:guide orient="horz"/>
        <p:guide pos="13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20410-02C7-4F3A-964C-3ADE624DD60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20410-02C7-4F3A-964C-3ADE624DD60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6EB27-BB7F-4DDA-B9EA-35A44DF116E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63EF-3DBF-4523-B5A8-1504BAA19DF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78EA7-7A4B-4654-B5FE-3AA34ADE468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78EA7-7A4B-4654-B5FE-3AA34ADE468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DC4F8-154B-49D9-B79F-A1EEB082496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DC4F8-154B-49D9-B79F-A1EEB082496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DC4F8-154B-49D9-B79F-A1EEB0824966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169C4-4DD5-43D1-BD25-8933606936A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169C4-4DD5-43D1-BD25-8933606936A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6EB27-BB7F-4DDA-B9EA-35A44DF116E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DFB64-E649-4384-83D9-ADA6A639936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DFB64-E649-4384-83D9-ADA6A639936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DFB64-E649-4384-83D9-ADA6A6399363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16333-7902-41F1-A6C4-E7BD9BC5D24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16333-7902-41F1-A6C4-E7BD9BC5D24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16333-7902-41F1-A6C4-E7BD9BC5D24D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16333-7902-41F1-A6C4-E7BD9BC5D24D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16333-7902-41F1-A6C4-E7BD9BC5D24D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79181-A5C8-4235-BB40-32A6BD532DC2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79181-A5C8-4235-BB40-32A6BD532DC2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79181-A5C8-4235-BB40-32A6BD532DC2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693A8-AB3A-4904-8192-94DB2541658A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693A8-AB3A-4904-8192-94DB2541658A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5B5E9-7165-4076-8077-B8706EA399FA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4120A-CE3B-404A-8FA4-BE152FA408B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5A0A-CB8C-451D-82F7-3C5999CAD55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20: Formation of 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Sales and Lease Contracts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7" y="1309134"/>
            <a:ext cx="9127273" cy="290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What are “</a:t>
            </a:r>
            <a:r>
              <a:rPr lang="en-US" u="sng" dirty="0" smtClean="0"/>
              <a:t>Goods</a:t>
            </a:r>
            <a:r>
              <a:rPr lang="en-US" dirty="0" smtClean="0"/>
              <a:t>”?</a:t>
            </a:r>
            <a:endParaRPr lang="en-US" dirty="0"/>
          </a:p>
          <a:p>
            <a:pPr lvl="1"/>
            <a:r>
              <a:rPr lang="en-US" dirty="0" smtClean="0"/>
              <a:t>Goods and Services Combined: What </a:t>
            </a:r>
            <a:r>
              <a:rPr lang="en-US" dirty="0"/>
              <a:t>law governs?</a:t>
            </a:r>
          </a:p>
          <a:p>
            <a:pPr lvl="2"/>
            <a:r>
              <a:rPr lang="en-US" dirty="0"/>
              <a:t>“Predominant Factor” Test – if goods, then UCC governs, if services then common law governs entire contract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8043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Who is a “</a:t>
            </a:r>
            <a:r>
              <a:rPr lang="en-US" u="sng" dirty="0" smtClean="0"/>
              <a:t>Merchant</a:t>
            </a:r>
            <a:r>
              <a:rPr lang="en-US" dirty="0" smtClean="0"/>
              <a:t>”?</a:t>
            </a:r>
          </a:p>
          <a:p>
            <a:pPr lvl="1"/>
            <a:r>
              <a:rPr lang="en-US" dirty="0" smtClean="0"/>
              <a:t>Art</a:t>
            </a:r>
            <a:r>
              <a:rPr lang="en-US" dirty="0"/>
              <a:t>. 2 imposes special standards upon a “merchant” who has special business expertise and is not a casual buyer/</a:t>
            </a:r>
            <a:r>
              <a:rPr lang="en-US" dirty="0" smtClean="0"/>
              <a:t>seller.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5552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Who is a “</a:t>
            </a:r>
            <a:r>
              <a:rPr lang="en-US" u="sng" dirty="0" smtClean="0"/>
              <a:t>Merchant</a:t>
            </a:r>
            <a:r>
              <a:rPr lang="en-US" dirty="0" smtClean="0"/>
              <a:t>”?</a:t>
            </a:r>
          </a:p>
          <a:p>
            <a:pPr lvl="1"/>
            <a:r>
              <a:rPr lang="en-US" dirty="0" smtClean="0"/>
              <a:t>A merchant: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Deals in goods of the kind in the sale.</a:t>
            </a:r>
          </a:p>
          <a:p>
            <a:pPr lvl="2">
              <a:spcBef>
                <a:spcPts val="0"/>
              </a:spcBef>
            </a:pPr>
            <a:r>
              <a:rPr lang="en-US" dirty="0"/>
              <a:t>Holds herself out as having special expertise, knowledge, or skill</a:t>
            </a:r>
            <a:r>
              <a:rPr lang="en-US" dirty="0" smtClean="0"/>
              <a:t>.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A person </a:t>
            </a:r>
            <a:r>
              <a:rPr lang="en-US" dirty="0"/>
              <a:t>who employs a </a:t>
            </a:r>
            <a:r>
              <a:rPr lang="en-US" dirty="0" smtClean="0"/>
              <a:t>merchant as a broker, agent or other intermediary.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7379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2A—Leases 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 smtClean="0"/>
              <a:t>Definition of a Lease Agreement.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ontract for lease of personal goods between a lessor and a lessee.</a:t>
            </a:r>
          </a:p>
          <a:p>
            <a:pPr lvl="1"/>
            <a:r>
              <a:rPr lang="en-US" dirty="0" smtClean="0"/>
              <a:t>Lessor transfers right to possess and use goods under lease.</a:t>
            </a:r>
          </a:p>
          <a:p>
            <a:pPr lvl="1"/>
            <a:r>
              <a:rPr lang="en-US" dirty="0" smtClean="0"/>
              <a:t>Lessee acquires right to possess and use goods.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77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2A—Leases 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/>
              <a:t>Consumer Leases: lessor, lessee who leases for personal, family, or household use, and total payments less than $25,000.</a:t>
            </a:r>
          </a:p>
          <a:p>
            <a:r>
              <a:rPr lang="en-US" dirty="0"/>
              <a:t>Finance Leases (involves a 3rd party-supplier).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5927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</a:t>
            </a:r>
            <a:r>
              <a:rPr lang="en-US" dirty="0" smtClean="0"/>
              <a:t>Formation of </a:t>
            </a:r>
            <a:br>
              <a:rPr lang="en-US" dirty="0" smtClean="0"/>
            </a:br>
            <a:r>
              <a:rPr lang="en-US" dirty="0" smtClean="0"/>
              <a:t>Sales and Lease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OFFER: At common law once a valid offer is unequivocally accepted, a binding contract is formed.</a:t>
            </a:r>
          </a:p>
          <a:p>
            <a:pPr lvl="1"/>
            <a:r>
              <a:rPr lang="en-US" dirty="0"/>
              <a:t>UCC </a:t>
            </a:r>
            <a:r>
              <a:rPr lang="en-US" dirty="0" smtClean="0"/>
              <a:t>allows </a:t>
            </a:r>
            <a:r>
              <a:rPr lang="en-US" dirty="0"/>
              <a:t>for open pricing, payment, and delivery </a:t>
            </a:r>
            <a:r>
              <a:rPr lang="en-US" dirty="0" smtClean="0"/>
              <a:t>terms, even if terms undefined.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9357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Offer: Open Terms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UCC 2-</a:t>
            </a:r>
            <a:r>
              <a:rPr lang="en-US" dirty="0" smtClean="0"/>
              <a:t>204</a:t>
            </a:r>
            <a:r>
              <a:rPr lang="en-US" dirty="0"/>
              <a:t>.</a:t>
            </a:r>
          </a:p>
          <a:p>
            <a:pPr lvl="1"/>
            <a:r>
              <a:rPr lang="en-US" u="sng" dirty="0"/>
              <a:t>Open Terms</a:t>
            </a:r>
            <a:r>
              <a:rPr lang="en-US" dirty="0"/>
              <a:t>: “Indefiniteness” is OK as long as the parties intended to make a contract and there is a reasonable basis for a court to grant a remedy. </a:t>
            </a:r>
          </a:p>
        </p:txBody>
      </p:sp>
    </p:spTree>
    <p:extLst>
      <p:ext uri="{BB962C8B-B14F-4D97-AF65-F5344CB8AC3E}">
        <p14:creationId xmlns="" xmlns:p14="http://schemas.microsoft.com/office/powerpoint/2010/main" val="2880625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Offer: Open Terms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UCC 2-</a:t>
            </a:r>
            <a:r>
              <a:rPr lang="en-US" dirty="0" smtClean="0"/>
              <a:t>204</a:t>
            </a:r>
            <a:r>
              <a:rPr lang="en-US" dirty="0"/>
              <a:t>.</a:t>
            </a:r>
          </a:p>
          <a:p>
            <a:pPr lvl="1"/>
            <a:r>
              <a:rPr lang="en-US" u="sng" dirty="0"/>
              <a:t>Open Price Term</a:t>
            </a:r>
            <a:r>
              <a:rPr lang="en-US" dirty="0"/>
              <a:t>: If parties have not agreed on pricing, court can determine “reasonable price at the time of delivery.” UCC2-305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9346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Offer: Open Terms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UCC 2-</a:t>
            </a:r>
            <a:r>
              <a:rPr lang="en-US" dirty="0" smtClean="0"/>
              <a:t>204</a:t>
            </a:r>
            <a:r>
              <a:rPr lang="en-US" dirty="0"/>
              <a:t>.</a:t>
            </a:r>
          </a:p>
          <a:p>
            <a:pPr lvl="1"/>
            <a:r>
              <a:rPr lang="en-US" u="sng" dirty="0" smtClean="0"/>
              <a:t>Open </a:t>
            </a:r>
            <a:r>
              <a:rPr lang="en-US" u="sng" dirty="0"/>
              <a:t>Payment Term</a:t>
            </a:r>
            <a:r>
              <a:rPr lang="en-US" dirty="0"/>
              <a:t>: Unless otherwise agreed, payment is due on delivery (COD). UCC2-310(a).</a:t>
            </a:r>
          </a:p>
        </p:txBody>
      </p:sp>
    </p:spTree>
    <p:extLst>
      <p:ext uri="{BB962C8B-B14F-4D97-AF65-F5344CB8AC3E}">
        <p14:creationId xmlns="" xmlns:p14="http://schemas.microsoft.com/office/powerpoint/2010/main" val="2441613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Offer: Open Terms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UCC 2-</a:t>
            </a:r>
            <a:r>
              <a:rPr lang="en-US" dirty="0" smtClean="0"/>
              <a:t>204</a:t>
            </a:r>
            <a:r>
              <a:rPr lang="en-US" dirty="0"/>
              <a:t>.</a:t>
            </a:r>
          </a:p>
          <a:p>
            <a:pPr lvl="1"/>
            <a:r>
              <a:rPr lang="en-US" u="sng" dirty="0"/>
              <a:t>Open Delivery Term</a:t>
            </a:r>
            <a:r>
              <a:rPr lang="en-US" dirty="0"/>
              <a:t>:  Unless otherwise agreed, buyer takes delivery at the </a:t>
            </a:r>
            <a:r>
              <a:rPr lang="en-US" dirty="0" smtClean="0"/>
              <a:t>seller’s </a:t>
            </a:r>
            <a:r>
              <a:rPr lang="en-US" dirty="0"/>
              <a:t>place of business. UCC2-308(a)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2"/>
            <a:r>
              <a:rPr lang="en-US" dirty="0" smtClean="0"/>
              <a:t>If no time or date specified, court will impose a reasonable time.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8023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§1: The </a:t>
            </a:r>
            <a:r>
              <a:rPr lang="en-US" dirty="0"/>
              <a:t>Uniform Commercial Code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Comprehensive Coverage of the UCC. </a:t>
            </a:r>
            <a:endParaRPr lang="en-US" dirty="0"/>
          </a:p>
          <a:p>
            <a:r>
              <a:rPr lang="en-US" dirty="0" smtClean="0"/>
              <a:t>Single Integrated Framework for Commercial Transactions.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UCC Art. 2: Goods.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UCC Art. 3: Negotiable Instruments.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7968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Offer: Open Terms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UCC 2-</a:t>
            </a:r>
            <a:r>
              <a:rPr lang="en-US" dirty="0" smtClean="0"/>
              <a:t>204</a:t>
            </a:r>
            <a:r>
              <a:rPr lang="en-US" dirty="0"/>
              <a:t>.</a:t>
            </a:r>
          </a:p>
          <a:p>
            <a:pPr lvl="1"/>
            <a:r>
              <a:rPr lang="en-US" u="sng" dirty="0"/>
              <a:t>Open Quantity</a:t>
            </a:r>
            <a:r>
              <a:rPr lang="en-US" dirty="0"/>
              <a:t>: generally courts will not impose a quantity and there is no remedy, unless: the contract is either a </a:t>
            </a:r>
            <a:r>
              <a:rPr lang="en-US" u="sng" dirty="0"/>
              <a:t>requirements</a:t>
            </a:r>
            <a:r>
              <a:rPr lang="en-US" dirty="0"/>
              <a:t> or </a:t>
            </a:r>
            <a:r>
              <a:rPr lang="en-US" u="sng" dirty="0"/>
              <a:t>output</a:t>
            </a:r>
            <a:r>
              <a:rPr lang="en-US" dirty="0"/>
              <a:t> contract.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951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Offer: Open Terms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/>
              <a:t>UCC 2-</a:t>
            </a:r>
            <a:r>
              <a:rPr lang="en-US" dirty="0" smtClean="0"/>
              <a:t>204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Exception: Quantity.</a:t>
            </a:r>
            <a:endParaRPr lang="en-US" dirty="0"/>
          </a:p>
          <a:p>
            <a:pPr lvl="2"/>
            <a:r>
              <a:rPr lang="en-US" u="sng" dirty="0"/>
              <a:t>Requirements</a:t>
            </a:r>
            <a:r>
              <a:rPr lang="en-US" dirty="0"/>
              <a:t> Contract: buyer agrees to purchase what the buyer needs or requires.</a:t>
            </a:r>
          </a:p>
          <a:p>
            <a:pPr lvl="2"/>
            <a:r>
              <a:rPr lang="en-US" u="sng" dirty="0"/>
              <a:t>Output</a:t>
            </a:r>
            <a:r>
              <a:rPr lang="en-US" dirty="0"/>
              <a:t> Contract: buyer agrees to buy all of seller’s production or output.</a:t>
            </a:r>
          </a:p>
        </p:txBody>
      </p:sp>
    </p:spTree>
    <p:extLst>
      <p:ext uri="{BB962C8B-B14F-4D97-AF65-F5344CB8AC3E}">
        <p14:creationId xmlns="" xmlns:p14="http://schemas.microsoft.com/office/powerpoint/2010/main" val="3457655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Offer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/>
              <a:t>Merchant’s Firm Offer.</a:t>
            </a:r>
          </a:p>
          <a:p>
            <a:pPr lvl="1"/>
            <a:r>
              <a:rPr lang="en-US" dirty="0"/>
              <a:t>Offer made by merchant </a:t>
            </a:r>
            <a:r>
              <a:rPr lang="en-US" i="1" dirty="0"/>
              <a:t>in a signed writing</a:t>
            </a:r>
            <a:r>
              <a:rPr lang="en-US" dirty="0"/>
              <a:t> is irrevocable for reasonable period of time. No consideration necessary.</a:t>
            </a:r>
          </a:p>
          <a:p>
            <a:pPr lvl="1"/>
            <a:r>
              <a:rPr lang="en-US" dirty="0"/>
              <a:t>The Offer Must be in Writing and Signed by the Offeror.</a:t>
            </a:r>
          </a:p>
        </p:txBody>
      </p:sp>
    </p:spTree>
    <p:extLst>
      <p:ext uri="{BB962C8B-B14F-4D97-AF65-F5344CB8AC3E}">
        <p14:creationId xmlns="" xmlns:p14="http://schemas.microsoft.com/office/powerpoint/2010/main" val="1983444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Methods of Acceptance: offeror can specify a means of acceptance.</a:t>
            </a:r>
          </a:p>
          <a:p>
            <a:r>
              <a:rPr lang="en-US" dirty="0" smtClean="0"/>
              <a:t>Under the UCC, “mailbox rule” is modified so that any </a:t>
            </a:r>
            <a:r>
              <a:rPr lang="en-US" dirty="0"/>
              <a:t>r</a:t>
            </a:r>
            <a:r>
              <a:rPr lang="en-US" dirty="0" smtClean="0"/>
              <a:t>easonable </a:t>
            </a:r>
            <a:r>
              <a:rPr lang="en-US" dirty="0"/>
              <a:t>m</a:t>
            </a:r>
            <a:r>
              <a:rPr lang="en-US" dirty="0" smtClean="0"/>
              <a:t>eans of acceptance under </a:t>
            </a:r>
            <a:r>
              <a:rPr lang="en-US" dirty="0"/>
              <a:t>the circumstances is permissible</a:t>
            </a:r>
            <a:r>
              <a:rPr lang="en-US" dirty="0" smtClean="0"/>
              <a:t>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8680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A promise </a:t>
            </a:r>
            <a:r>
              <a:rPr lang="en-US" dirty="0"/>
              <a:t>to ship or prompt shipment is acceptance. </a:t>
            </a:r>
            <a:endParaRPr lang="en-US" dirty="0" smtClean="0"/>
          </a:p>
          <a:p>
            <a:r>
              <a:rPr lang="en-US" dirty="0" smtClean="0"/>
              <a:t>Shipment </a:t>
            </a:r>
            <a:r>
              <a:rPr lang="en-US" dirty="0"/>
              <a:t>of non-conforming goods is both an acceptance and a breach unless goods </a:t>
            </a:r>
            <a:r>
              <a:rPr lang="en-US" dirty="0" smtClean="0"/>
              <a:t>were sent </a:t>
            </a:r>
            <a:r>
              <a:rPr lang="en-US" dirty="0"/>
              <a:t>as an “</a:t>
            </a:r>
            <a:r>
              <a:rPr lang="en-US" u="sng" dirty="0"/>
              <a:t>accommodation</a:t>
            </a:r>
            <a:r>
              <a:rPr lang="en-US" dirty="0"/>
              <a:t>” to buyer, with prompt </a:t>
            </a:r>
            <a:r>
              <a:rPr lang="en-US" dirty="0" smtClean="0"/>
              <a:t>notice.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8649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/>
              <a:t>Terms.</a:t>
            </a:r>
          </a:p>
          <a:p>
            <a:pPr lvl="1"/>
            <a:r>
              <a:rPr lang="en-US" u="sng" dirty="0"/>
              <a:t>If One Party is a Merchant</a:t>
            </a:r>
            <a:r>
              <a:rPr lang="en-US" dirty="0"/>
              <a:t>: contract is formed according to original terms of the offer.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1595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Additional </a:t>
            </a:r>
            <a:r>
              <a:rPr lang="en-US" dirty="0"/>
              <a:t>Terms.</a:t>
            </a:r>
          </a:p>
          <a:p>
            <a:pPr lvl="1"/>
            <a:r>
              <a:rPr lang="en-US" dirty="0" smtClean="0"/>
              <a:t>If </a:t>
            </a:r>
            <a:r>
              <a:rPr lang="en-US" u="sng" dirty="0"/>
              <a:t>Both Parties are Merchants</a:t>
            </a:r>
            <a:r>
              <a:rPr lang="en-US" dirty="0"/>
              <a:t>, </a:t>
            </a:r>
            <a:r>
              <a:rPr lang="en-US" dirty="0" smtClean="0"/>
              <a:t>the contract </a:t>
            </a:r>
            <a:r>
              <a:rPr lang="en-US" dirty="0"/>
              <a:t>incorporates new terms unless: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(1) original offer expressly limits terms, or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(2) material change, or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2557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Additional </a:t>
            </a:r>
            <a:r>
              <a:rPr lang="en-US" dirty="0"/>
              <a:t>Terms.</a:t>
            </a:r>
          </a:p>
          <a:p>
            <a:pPr lvl="1"/>
            <a:r>
              <a:rPr lang="en-US" dirty="0" smtClean="0"/>
              <a:t>If </a:t>
            </a:r>
            <a:r>
              <a:rPr lang="en-US" u="sng" dirty="0"/>
              <a:t>Both Parties are Merchants</a:t>
            </a:r>
            <a:r>
              <a:rPr lang="en-US" dirty="0"/>
              <a:t>, </a:t>
            </a:r>
            <a:r>
              <a:rPr lang="en-US" dirty="0" smtClean="0"/>
              <a:t>the contract </a:t>
            </a:r>
            <a:r>
              <a:rPr lang="en-US" dirty="0"/>
              <a:t>incorporates new terms unless: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(</a:t>
            </a:r>
            <a:r>
              <a:rPr lang="en-US" dirty="0"/>
              <a:t>3) offeror objects within </a:t>
            </a:r>
            <a:r>
              <a:rPr lang="en-US" dirty="0" smtClean="0"/>
              <a:t>a reasonable </a:t>
            </a:r>
            <a:r>
              <a:rPr lang="en-US" dirty="0"/>
              <a:t>time. </a:t>
            </a:r>
            <a:endParaRPr lang="en-US" sz="3200" dirty="0">
              <a:sym typeface="Wingdings"/>
            </a:endParaRPr>
          </a:p>
          <a:p>
            <a:pPr lvl="2">
              <a:lnSpc>
                <a:spcPct val="90000"/>
              </a:lnSpc>
            </a:pPr>
            <a:r>
              <a:rPr lang="en-US" sz="3200" b="1" cap="small" dirty="0" smtClean="0">
                <a:solidFill>
                  <a:srgbClr val="068000"/>
                </a:solidFill>
                <a:sym typeface="Wingdings"/>
              </a:rPr>
              <a:t>CASE 20.2  </a:t>
            </a:r>
            <a:r>
              <a:rPr lang="en-US" sz="3200" b="1" i="1" cap="small" dirty="0" smtClean="0">
                <a:solidFill>
                  <a:srgbClr val="068000"/>
                </a:solidFill>
                <a:sym typeface="Wingdings"/>
              </a:rPr>
              <a:t>WPS, Inc. v. Expro Americas, LLC </a:t>
            </a:r>
            <a:r>
              <a:rPr lang="en-US" sz="3200" b="1" cap="small" dirty="0" smtClean="0">
                <a:solidFill>
                  <a:srgbClr val="068000"/>
                </a:solidFill>
                <a:sym typeface="Wingdings"/>
              </a:rPr>
              <a:t>(2012).</a:t>
            </a:r>
            <a:endParaRPr lang="en-US" sz="3200" b="1" cap="small" dirty="0">
              <a:solidFill>
                <a:srgbClr val="06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741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Conditioned on Offeror’s Assent.</a:t>
            </a:r>
          </a:p>
          <a:p>
            <a:pPr lvl="1"/>
            <a:r>
              <a:rPr lang="en-US" dirty="0" smtClean="0"/>
              <a:t>If offeree’s assent contains additional or different terms, and it is conditioned on offeror’s assent, it is not an acceptance.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6752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Terms May Be Stricken.</a:t>
            </a:r>
          </a:p>
          <a:p>
            <a:pPr lvl="1"/>
            <a:r>
              <a:rPr lang="en-US" dirty="0" smtClean="0"/>
              <a:t>Contract will consist of terms in which the parties agree.</a:t>
            </a:r>
          </a:p>
          <a:p>
            <a:pPr lvl="1"/>
            <a:r>
              <a:rPr lang="en-US" dirty="0" smtClean="0"/>
              <a:t>Court may strike conflicting or additional terms.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448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Uniform Commercial Code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Integrated Framework for Commercial Transactions.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UCC Art. 4: Bank Deposits-Collections.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UCC Art. 9: Secured Transactions.</a:t>
            </a:r>
          </a:p>
          <a:p>
            <a:pPr lvl="1">
              <a:spcBef>
                <a:spcPts val="0"/>
              </a:spcBef>
            </a:pPr>
            <a:r>
              <a:rPr lang="en-US" b="1" cap="small" dirty="0" smtClean="0">
                <a:solidFill>
                  <a:srgbClr val="068000"/>
                </a:solidFill>
              </a:rPr>
              <a:t>CASE 20.1  </a:t>
            </a:r>
            <a:r>
              <a:rPr lang="en-US" b="1" i="1" cap="small" dirty="0" smtClean="0">
                <a:solidFill>
                  <a:srgbClr val="068000"/>
                </a:solidFill>
              </a:rPr>
              <a:t>Amaya v. Brater </a:t>
            </a:r>
            <a:r>
              <a:rPr lang="en-US" b="1" cap="small" dirty="0" smtClean="0">
                <a:solidFill>
                  <a:srgbClr val="068000"/>
                </a:solidFill>
              </a:rPr>
              <a:t>(2013)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4196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UCC adopts common law rule requiring consideration. However, modifications do not need consideration. </a:t>
            </a:r>
          </a:p>
          <a:p>
            <a:r>
              <a:rPr lang="en-US" dirty="0" smtClean="0"/>
              <a:t>Modifications Must </a:t>
            </a:r>
            <a:r>
              <a:rPr lang="en-US" dirty="0"/>
              <a:t>be </a:t>
            </a:r>
            <a:r>
              <a:rPr lang="en-US" dirty="0" smtClean="0"/>
              <a:t>Made </a:t>
            </a:r>
            <a:r>
              <a:rPr lang="en-US" dirty="0"/>
              <a:t>in </a:t>
            </a:r>
            <a:r>
              <a:rPr lang="en-US" dirty="0" smtClean="0"/>
              <a:t>Good Faith.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382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When Modification Without Consideration </a:t>
            </a:r>
            <a:r>
              <a:rPr lang="en-US" i="1" dirty="0" smtClean="0"/>
              <a:t>Does</a:t>
            </a:r>
            <a:r>
              <a:rPr lang="en-US" dirty="0" smtClean="0"/>
              <a:t> Require a Writing. </a:t>
            </a:r>
          </a:p>
          <a:p>
            <a:pPr lvl="1"/>
            <a:r>
              <a:rPr lang="en-US" dirty="0" smtClean="0"/>
              <a:t>Merchant and non-merchant contracts in which merchant supplies the forms.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5209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When Modification Without Consideration </a:t>
            </a:r>
            <a:r>
              <a:rPr lang="en-US" i="1" dirty="0" smtClean="0"/>
              <a:t>Does</a:t>
            </a:r>
            <a:r>
              <a:rPr lang="en-US" dirty="0" smtClean="0"/>
              <a:t> Require a Writing. </a:t>
            </a:r>
          </a:p>
          <a:p>
            <a:pPr lvl="1"/>
            <a:r>
              <a:rPr lang="en-US" dirty="0" smtClean="0"/>
              <a:t>Modifications that trigger Statute of Fraud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897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Frauds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 of goods over $500 must have a signed writing to be enforceable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2842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Frauds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Sufficiency </a:t>
            </a:r>
            <a:r>
              <a:rPr lang="en-US" dirty="0"/>
              <a:t>of the </a:t>
            </a:r>
            <a:r>
              <a:rPr lang="en-US" dirty="0" smtClean="0"/>
              <a:t>Writing.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igned </a:t>
            </a:r>
            <a:r>
              <a:rPr lang="en-US" dirty="0"/>
              <a:t>by party against whom enforcement is sought. </a:t>
            </a:r>
            <a:endParaRPr lang="en-US" dirty="0" smtClean="0"/>
          </a:p>
          <a:p>
            <a:pPr lvl="1"/>
            <a:r>
              <a:rPr lang="en-US" dirty="0" smtClean="0"/>
              <a:t>Normally </a:t>
            </a:r>
            <a:r>
              <a:rPr lang="en-US" dirty="0"/>
              <a:t>not enforceable beyond quantity of goods shown in the writing.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984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Frauds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Rules for Merchants.</a:t>
            </a:r>
          </a:p>
          <a:p>
            <a:pPr lvl="1"/>
            <a:r>
              <a:rPr lang="en-US" dirty="0"/>
              <a:t>After oral agreement, one of the merchants sends a </a:t>
            </a:r>
            <a:r>
              <a:rPr lang="en-US" u="sng" dirty="0"/>
              <a:t>signed, written memorandum</a:t>
            </a:r>
            <a:r>
              <a:rPr lang="en-US" dirty="0"/>
              <a:t> containing essential terms to the other merchant within a reasonable time.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0668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Frauds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Exceptions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Oral contracts for specially </a:t>
            </a:r>
            <a:r>
              <a:rPr lang="en-US" dirty="0"/>
              <a:t>manufactured </a:t>
            </a:r>
            <a:r>
              <a:rPr lang="en-US" dirty="0" smtClean="0"/>
              <a:t>goods will be enforced.</a:t>
            </a:r>
            <a:endParaRPr lang="en-US" dirty="0"/>
          </a:p>
          <a:p>
            <a:pPr lvl="1"/>
            <a:r>
              <a:rPr lang="en-US" dirty="0" smtClean="0"/>
              <a:t>Oral contract is enforceable if there are admissions </a:t>
            </a:r>
            <a:r>
              <a:rPr lang="en-US" dirty="0"/>
              <a:t>by breaching party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8995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Frauds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Exceptions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Partial Performance: </a:t>
            </a:r>
            <a:r>
              <a:rPr lang="en-US" dirty="0" smtClean="0"/>
              <a:t>an oral </a:t>
            </a:r>
            <a:r>
              <a:rPr lang="en-US" dirty="0"/>
              <a:t>contract is enforceable IF payment has been made </a:t>
            </a:r>
            <a:r>
              <a:rPr lang="en-US" u="sng" dirty="0"/>
              <a:t>or</a:t>
            </a:r>
            <a:r>
              <a:rPr lang="en-US" dirty="0"/>
              <a:t> goods have been accepted.</a:t>
            </a:r>
            <a:endParaRPr lang="en-US" sz="3200" i="1" dirty="0"/>
          </a:p>
        </p:txBody>
      </p:sp>
    </p:spTree>
    <p:extLst>
      <p:ext uri="{BB962C8B-B14F-4D97-AF65-F5344CB8AC3E}">
        <p14:creationId xmlns="" xmlns:p14="http://schemas.microsoft.com/office/powerpoint/2010/main" val="160300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Parol Evidence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Fully Integrated Agreement.</a:t>
            </a:r>
          </a:p>
          <a:p>
            <a:pPr lvl="1"/>
            <a:r>
              <a:rPr lang="en-US" dirty="0" smtClean="0"/>
              <a:t>Terms </a:t>
            </a:r>
            <a:r>
              <a:rPr lang="en-US" dirty="0"/>
              <a:t>of a written agreement intended to be the final expression of parties’ intentions, cannot be contradicted by prior or contemporaneous </a:t>
            </a:r>
            <a:r>
              <a:rPr lang="en-US" dirty="0" smtClean="0"/>
              <a:t>agreement.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2367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Parol Evidence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of Dealing and Usage of Trade.</a:t>
            </a:r>
          </a:p>
          <a:p>
            <a:pPr lvl="1"/>
            <a:r>
              <a:rPr lang="en-US" dirty="0" smtClean="0"/>
              <a:t>Course of Dealing: sequence of actions and communications between the parties.</a:t>
            </a:r>
          </a:p>
          <a:p>
            <a:pPr lvl="1"/>
            <a:r>
              <a:rPr lang="en-US" dirty="0" smtClean="0"/>
              <a:t>Usage of Trade: any regular practice or method of dealing.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4808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§2: The </a:t>
            </a:r>
            <a:r>
              <a:rPr lang="en-US" dirty="0"/>
              <a:t>Scope of Article </a:t>
            </a:r>
            <a:r>
              <a:rPr lang="en-US" dirty="0" smtClean="0"/>
              <a:t>2 &amp; 2A</a:t>
            </a:r>
            <a:endParaRPr 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Governs contracts for sale of “goods.”</a:t>
            </a:r>
          </a:p>
          <a:p>
            <a:r>
              <a:rPr lang="en-US" sz="4000" dirty="0" smtClean="0"/>
              <a:t>UCC 2 preempts common law in sale of goods and modifies common law of contracts in some areas. But where UCC 2 is silent, common law governs. </a:t>
            </a:r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2498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Parol Evidence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of Performance.</a:t>
            </a:r>
          </a:p>
          <a:p>
            <a:pPr lvl="1"/>
            <a:r>
              <a:rPr lang="en-US" dirty="0" smtClean="0"/>
              <a:t>Conduct that occurs under terms of a particular agreement.</a:t>
            </a:r>
          </a:p>
          <a:p>
            <a:r>
              <a:rPr lang="en-US" dirty="0" smtClean="0"/>
              <a:t>Rules of Construction.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8308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Unconscionability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 is one that is so unfair and one-sided it is unreasonable to enforce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UCC allows court to strike one clause or the entire contract. </a:t>
            </a:r>
            <a:r>
              <a:rPr lang="en-US" dirty="0" smtClean="0">
                <a:sym typeface="Wingdings" pitchFamily="2" charset="2"/>
              </a:rPr>
              <a:t>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5263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Unconscionability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Court </a:t>
            </a:r>
            <a:r>
              <a:rPr lang="en-US" dirty="0"/>
              <a:t>can: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et the contract aside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refuse </a:t>
            </a:r>
            <a:r>
              <a:rPr lang="en-US" dirty="0"/>
              <a:t>to enforce the unconscionable provision, </a:t>
            </a:r>
            <a:r>
              <a:rPr lang="en-US" dirty="0" smtClean="0"/>
              <a:t>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 </a:t>
            </a:r>
            <a:r>
              <a:rPr lang="en-US" dirty="0"/>
              <a:t>the contract.</a:t>
            </a:r>
          </a:p>
          <a:p>
            <a:r>
              <a:rPr lang="en-US" b="1" cap="small" dirty="0">
                <a:solidFill>
                  <a:srgbClr val="068000"/>
                </a:solidFill>
              </a:rPr>
              <a:t>CASE </a:t>
            </a:r>
            <a:r>
              <a:rPr lang="en-US" b="1" cap="small" dirty="0" smtClean="0">
                <a:solidFill>
                  <a:srgbClr val="068000"/>
                </a:solidFill>
              </a:rPr>
              <a:t>20.3  </a:t>
            </a:r>
            <a:r>
              <a:rPr lang="en-US" b="1" i="1" cap="small" dirty="0">
                <a:solidFill>
                  <a:srgbClr val="068000"/>
                </a:solidFill>
              </a:rPr>
              <a:t>Jones v. Star Credit Corp.</a:t>
            </a:r>
            <a:r>
              <a:rPr lang="en-US" b="1" cap="small" dirty="0">
                <a:solidFill>
                  <a:srgbClr val="068000"/>
                </a:solidFill>
              </a:rPr>
              <a:t> </a:t>
            </a:r>
            <a:r>
              <a:rPr lang="en-US" b="1" dirty="0">
                <a:solidFill>
                  <a:srgbClr val="068000"/>
                </a:solidFill>
              </a:rPr>
              <a:t>(1969</a:t>
            </a:r>
            <a:r>
              <a:rPr lang="en-US" b="1" dirty="0" smtClean="0">
                <a:solidFill>
                  <a:srgbClr val="068000"/>
                </a:solidFill>
              </a:rPr>
              <a:t>).  </a:t>
            </a:r>
            <a:endParaRPr lang="en-US" b="1" i="1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4797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§4: </a:t>
            </a:r>
            <a:r>
              <a:rPr lang="en-US" dirty="0">
                <a:cs typeface="Times New Roman" pitchFamily="18" charset="0"/>
              </a:rPr>
              <a:t>Contracts for the </a:t>
            </a:r>
            <a:br>
              <a:rPr lang="en-US" dirty="0">
                <a:cs typeface="Times New Roman" pitchFamily="18" charset="0"/>
              </a:rPr>
            </a:br>
            <a:r>
              <a:rPr lang="en-US" dirty="0"/>
              <a:t>International Sale of Goods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91013"/>
          </a:xfrm>
        </p:spPr>
        <p:txBody>
          <a:bodyPr/>
          <a:lstStyle/>
          <a:p>
            <a:r>
              <a:rPr lang="en-US" dirty="0"/>
              <a:t>Applicability of the CISG.</a:t>
            </a:r>
          </a:p>
          <a:p>
            <a:r>
              <a:rPr lang="en-US" dirty="0"/>
              <a:t>Comparison of CISG and UCC.</a:t>
            </a:r>
          </a:p>
          <a:p>
            <a:pPr lvl="1">
              <a:spcBef>
                <a:spcPts val="0"/>
              </a:spcBef>
            </a:pPr>
            <a:r>
              <a:rPr lang="en-US" dirty="0"/>
              <a:t>Mirror Image Rule.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Irrevocable Offers.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Statute of Frauds.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Necessity of a Price Term.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of Contract Formation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587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Provisions in </a:t>
            </a:r>
            <a:br>
              <a:rPr lang="en-US" dirty="0"/>
            </a:br>
            <a:r>
              <a:rPr lang="en-US" dirty="0"/>
              <a:t>International Contracts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Language and legal differences create special difficulties.  </a:t>
            </a:r>
            <a:endParaRPr lang="en-US" dirty="0" smtClean="0"/>
          </a:p>
          <a:p>
            <a:r>
              <a:rPr lang="en-US" dirty="0" smtClean="0"/>
              <a:t>Parties </a:t>
            </a:r>
            <a:r>
              <a:rPr lang="en-US" dirty="0"/>
              <a:t>should agree to: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Choice of Language.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Choice of Forum (country).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Choice of Law.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Force </a:t>
            </a:r>
            <a:r>
              <a:rPr lang="en-US" i="1" dirty="0"/>
              <a:t>Majeure</a:t>
            </a:r>
            <a:r>
              <a:rPr lang="en-US" dirty="0"/>
              <a:t> Clause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9236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applies to </a:t>
            </a:r>
            <a:r>
              <a:rPr lang="en-US" i="1" u="sng" dirty="0" smtClean="0"/>
              <a:t>sales</a:t>
            </a:r>
            <a:r>
              <a:rPr lang="en-US" dirty="0" smtClean="0"/>
              <a:t> of </a:t>
            </a:r>
            <a:r>
              <a:rPr lang="en-US" i="1" u="sng" dirty="0" smtClean="0"/>
              <a:t>goods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Common law governs real estate, services or intangible property.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1749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“</a:t>
            </a:r>
            <a:r>
              <a:rPr lang="en-US" u="sng" dirty="0" smtClean="0"/>
              <a:t>Sale</a:t>
            </a:r>
            <a:r>
              <a:rPr lang="en-US" dirty="0" smtClean="0"/>
              <a:t>”?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assing </a:t>
            </a:r>
            <a:r>
              <a:rPr lang="en-US" dirty="0"/>
              <a:t>of title from seller to a buyer for a price (payable in cash, goods, services).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2212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“</a:t>
            </a:r>
            <a:r>
              <a:rPr lang="en-US" u="sng" dirty="0" smtClean="0"/>
              <a:t>Goods</a:t>
            </a:r>
            <a:r>
              <a:rPr lang="en-US" dirty="0" smtClean="0"/>
              <a:t>”?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“good” must be </a:t>
            </a:r>
            <a:r>
              <a:rPr lang="en-US" u="sng" dirty="0"/>
              <a:t>tangible</a:t>
            </a:r>
            <a:r>
              <a:rPr lang="en-US" dirty="0"/>
              <a:t> and </a:t>
            </a:r>
            <a:r>
              <a:rPr lang="en-US" u="sng" dirty="0"/>
              <a:t>movable</a:t>
            </a:r>
            <a:r>
              <a:rPr lang="en-US" dirty="0"/>
              <a:t>.  </a:t>
            </a:r>
          </a:p>
          <a:p>
            <a:pPr lvl="2"/>
            <a:r>
              <a:rPr lang="en-US" sz="4000" dirty="0"/>
              <a:t>Tangible: has physical existence. </a:t>
            </a:r>
          </a:p>
          <a:p>
            <a:pPr lvl="2"/>
            <a:r>
              <a:rPr lang="en-US" sz="4000" dirty="0"/>
              <a:t>Movable: carried from place to place. </a:t>
            </a:r>
            <a:r>
              <a:rPr lang="en-US" sz="4000" dirty="0">
                <a:sym typeface="Wingdings" pitchFamily="2" charset="2"/>
              </a:rPr>
              <a:t></a:t>
            </a:r>
            <a:endParaRPr lang="en-US" sz="40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686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What are “</a:t>
            </a:r>
            <a:r>
              <a:rPr lang="en-US" u="sng" dirty="0" smtClean="0"/>
              <a:t>Goods</a:t>
            </a:r>
            <a:r>
              <a:rPr lang="en-US" dirty="0" smtClean="0"/>
              <a:t>”?</a:t>
            </a:r>
            <a:endParaRPr lang="en-US" dirty="0"/>
          </a:p>
          <a:p>
            <a:pPr lvl="1"/>
            <a:r>
              <a:rPr lang="en-US" dirty="0" smtClean="0"/>
              <a:t>Goods Associated With Real Estate.</a:t>
            </a:r>
          </a:p>
          <a:p>
            <a:pPr lvl="2"/>
            <a:r>
              <a:rPr lang="en-US" dirty="0"/>
              <a:t>(1) Contract for sale of minerals or a structure is a good IF severance is made by seller.  If severance by buyer, sale is governed by common law.</a:t>
            </a:r>
          </a:p>
          <a:p>
            <a:pPr lvl="2"/>
            <a:r>
              <a:rPr lang="en-US" dirty="0"/>
              <a:t>(2) Sale of growing crops.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23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/>
              <a:t>Scope of Article 2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What are “</a:t>
            </a:r>
            <a:r>
              <a:rPr lang="en-US" u="sng" dirty="0" smtClean="0"/>
              <a:t>Goods</a:t>
            </a:r>
            <a:r>
              <a:rPr lang="en-US" dirty="0" smtClean="0"/>
              <a:t>”?</a:t>
            </a:r>
            <a:endParaRPr lang="en-US" dirty="0"/>
          </a:p>
          <a:p>
            <a:pPr lvl="1"/>
            <a:r>
              <a:rPr lang="en-US" dirty="0" smtClean="0"/>
              <a:t>Goods Associated With Real Estate.</a:t>
            </a:r>
          </a:p>
          <a:p>
            <a:pPr lvl="2"/>
            <a:r>
              <a:rPr lang="en-US" dirty="0"/>
              <a:t>(3) Other “things” attached to real property, capable of being severed without harm to 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122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1553</Words>
  <Application>Microsoft Office PowerPoint</Application>
  <PresentationFormat>On-screen Show (4:3)</PresentationFormat>
  <Paragraphs>257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Apex</vt:lpstr>
      <vt:lpstr>Chapter 20: Formation of  Sales and Lease Contracts</vt:lpstr>
      <vt:lpstr>§1: The Uniform Commercial Code</vt:lpstr>
      <vt:lpstr>The Uniform Commercial Code</vt:lpstr>
      <vt:lpstr>§2: The Scope of Article 2 &amp; 2A</vt:lpstr>
      <vt:lpstr>The Scope of Article 2</vt:lpstr>
      <vt:lpstr>The Scope of Article 2</vt:lpstr>
      <vt:lpstr>The Scope of Article 2</vt:lpstr>
      <vt:lpstr>The Scope of Article 2</vt:lpstr>
      <vt:lpstr>The Scope of Article 2</vt:lpstr>
      <vt:lpstr>The Scope of Article 2</vt:lpstr>
      <vt:lpstr>The Scope of Article 2</vt:lpstr>
      <vt:lpstr>The Scope of Article 2</vt:lpstr>
      <vt:lpstr>Article 2A—Leases </vt:lpstr>
      <vt:lpstr>Article 2A—Leases </vt:lpstr>
      <vt:lpstr>§3: Formation of  Sales and Lease Contracts</vt:lpstr>
      <vt:lpstr>Offer: Open Terms</vt:lpstr>
      <vt:lpstr>Offer: Open Terms</vt:lpstr>
      <vt:lpstr>Offer: Open Terms</vt:lpstr>
      <vt:lpstr>Offer: Open Terms</vt:lpstr>
      <vt:lpstr>Offer: Open Terms</vt:lpstr>
      <vt:lpstr>Offer: Open Terms</vt:lpstr>
      <vt:lpstr>Offer</vt:lpstr>
      <vt:lpstr>Acceptance</vt:lpstr>
      <vt:lpstr>Acceptance</vt:lpstr>
      <vt:lpstr>Acceptance</vt:lpstr>
      <vt:lpstr>Acceptance</vt:lpstr>
      <vt:lpstr>Acceptance</vt:lpstr>
      <vt:lpstr>Acceptance</vt:lpstr>
      <vt:lpstr>Acceptance</vt:lpstr>
      <vt:lpstr>Consideration</vt:lpstr>
      <vt:lpstr>Consideration</vt:lpstr>
      <vt:lpstr>Consideration</vt:lpstr>
      <vt:lpstr>Statute of Frauds</vt:lpstr>
      <vt:lpstr>Statute of Frauds</vt:lpstr>
      <vt:lpstr>Statute of Frauds</vt:lpstr>
      <vt:lpstr>Statute of Frauds</vt:lpstr>
      <vt:lpstr>Statute of Frauds</vt:lpstr>
      <vt:lpstr>Parol Evidence</vt:lpstr>
      <vt:lpstr>Parol Evidence</vt:lpstr>
      <vt:lpstr>Parol Evidence</vt:lpstr>
      <vt:lpstr>Unconscionability</vt:lpstr>
      <vt:lpstr>Unconscionability</vt:lpstr>
      <vt:lpstr>§4: Contracts for the  International Sale of Goods</vt:lpstr>
      <vt:lpstr>Special Provisions in  International Contracts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312</cp:revision>
  <dcterms:created xsi:type="dcterms:W3CDTF">2010-07-08T19:43:46Z</dcterms:created>
  <dcterms:modified xsi:type="dcterms:W3CDTF">2013-08-21T17:45:13Z</dcterms:modified>
  <cp:category/>
</cp:coreProperties>
</file>