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80" r:id="rId5"/>
    <p:sldId id="281" r:id="rId6"/>
    <p:sldId id="282" r:id="rId7"/>
    <p:sldId id="261" r:id="rId8"/>
    <p:sldId id="262" r:id="rId9"/>
    <p:sldId id="283" r:id="rId10"/>
    <p:sldId id="285" r:id="rId11"/>
    <p:sldId id="284" r:id="rId12"/>
    <p:sldId id="286" r:id="rId13"/>
    <p:sldId id="266" r:id="rId14"/>
    <p:sldId id="267" r:id="rId15"/>
    <p:sldId id="268" r:id="rId16"/>
    <p:sldId id="287" r:id="rId17"/>
    <p:sldId id="288" r:id="rId18"/>
    <p:sldId id="289" r:id="rId19"/>
    <p:sldId id="272" r:id="rId20"/>
    <p:sldId id="290" r:id="rId21"/>
    <p:sldId id="274" r:id="rId22"/>
    <p:sldId id="276" r:id="rId23"/>
    <p:sldId id="291" r:id="rId24"/>
    <p:sldId id="292" r:id="rId25"/>
    <p:sldId id="277" r:id="rId26"/>
    <p:sldId id="293" r:id="rId27"/>
    <p:sldId id="294" r:id="rId28"/>
    <p:sldId id="27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124"/>
    <a:srgbClr val="068000"/>
    <a:srgbClr val="1A4733"/>
    <a:srgbClr val="1F4E35"/>
    <a:srgbClr val="00483A"/>
    <a:srgbClr val="FDD986"/>
    <a:srgbClr val="E2CE91"/>
    <a:srgbClr val="F0CD7D"/>
    <a:srgbClr val="A38F6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33" autoAdjust="0"/>
    <p:restoredTop sz="97638" autoAdjust="0"/>
  </p:normalViewPr>
  <p:slideViewPr>
    <p:cSldViewPr showGuides="1">
      <p:cViewPr>
        <p:scale>
          <a:sx n="60" d="100"/>
          <a:sy n="60" d="100"/>
        </p:scale>
        <p:origin x="-2370" y="-1188"/>
      </p:cViewPr>
      <p:guideLst>
        <p:guide orient="horz"/>
        <p:guide pos="13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3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C5A4702-3EDC-4170-AEF7-0962CC4693C5}" type="datetimeFigureOut">
              <a:rPr lang="en-US"/>
              <a:pPr/>
              <a:t>8/21/2013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08E979-3BF7-4A43-B851-6E1C3B8332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85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959246-C43C-4FD7-8E6E-5F3BC30E4688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A851C-FB72-40AB-97D1-193090E13FA9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A851C-FB72-40AB-97D1-193090E13FA9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A851C-FB72-40AB-97D1-193090E13FA9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F565C-9E97-4E54-9D59-4C86E513F1E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F565C-9E97-4E54-9D59-4C86E513F1E6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F565C-9E97-4E54-9D59-4C86E513F1E6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F565C-9E97-4E54-9D59-4C86E513F1E6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F565C-9E97-4E54-9D59-4C86E513F1E6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F565C-9E97-4E54-9D59-4C86E513F1E6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CEF22-E6E3-44A6-8EE1-76BAA46DE8C7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4C064-71A6-4BB7-936C-67577B45ADE3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CEF22-E6E3-44A6-8EE1-76BAA46DE8C7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CEF22-E6E3-44A6-8EE1-76BAA46DE8C7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87CB8-B5DD-4CAA-A1DA-62EECA79CD19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87CB8-B5DD-4CAA-A1DA-62EECA79CD19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87CB8-B5DD-4CAA-A1DA-62EECA79CD19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87CB8-B5DD-4CAA-A1DA-62EECA79CD19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87CB8-B5DD-4CAA-A1DA-62EECA79CD19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87CB8-B5DD-4CAA-A1DA-62EECA79CD19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DDC44-5A93-46D5-A8AB-DECA8A940A3A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DC022-AD68-4075-9353-9690C6B18704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DC022-AD68-4075-9353-9690C6B18704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DC022-AD68-4075-9353-9690C6B18704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E979-3BF7-4A43-B851-6E1C3B83321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DC022-AD68-4075-9353-9690C6B1870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76" tIns="44444" rIns="90476" bIns="444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A851C-FB72-40AB-97D1-193090E13FA9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A851C-FB72-40AB-97D1-193090E13FA9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A1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r="1639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5A1124"/>
          </a:solidFill>
        </p:spPr>
        <p:txBody>
          <a:bodyPr/>
          <a:lstStyle>
            <a:lvl1pPr>
              <a:lnSpc>
                <a:spcPts val="5400"/>
              </a:lnSpc>
              <a:defRPr sz="5400" b="0" cap="small" spc="150" baseline="0">
                <a:solidFill>
                  <a:srgbClr val="FDD986"/>
                </a:solidFill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>
            <a:lvl1pPr marL="547688" indent="-411163">
              <a:buClr>
                <a:srgbClr val="5A1124"/>
              </a:buClr>
              <a:buFont typeface="Wingdings" charset="2"/>
              <a:buChar char="u"/>
              <a:defRPr sz="4400">
                <a:solidFill>
                  <a:schemeClr val="bg1"/>
                </a:solidFill>
              </a:defRPr>
            </a:lvl1pPr>
            <a:lvl2pPr>
              <a:buClr>
                <a:srgbClr val="5A1124"/>
              </a:buClr>
              <a:defRPr sz="4000">
                <a:solidFill>
                  <a:schemeClr val="bg1"/>
                </a:solidFill>
              </a:defRPr>
            </a:lvl2pPr>
            <a:lvl3pPr marL="1133475" indent="-228600">
              <a:buClr>
                <a:srgbClr val="5A1124"/>
              </a:buClr>
              <a:buFont typeface="Arial"/>
              <a:buChar char="•"/>
              <a:defRPr sz="3600">
                <a:solidFill>
                  <a:schemeClr val="bg1"/>
                </a:solidFill>
              </a:defRPr>
            </a:lvl3pPr>
            <a:lvl4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0" y="6477000"/>
            <a:ext cx="518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A38F60"/>
                </a:solidFill>
              </a:rPr>
              <a:t>© </a:t>
            </a:r>
            <a:r>
              <a:rPr lang="en-US" sz="600" dirty="0" smtClean="0">
                <a:solidFill>
                  <a:srgbClr val="A38F60"/>
                </a:solidFill>
              </a:rPr>
              <a:t>2015 </a:t>
            </a:r>
            <a:r>
              <a:rPr lang="en-US" sz="600" dirty="0">
                <a:solidFill>
                  <a:srgbClr val="A38F60"/>
                </a:solidFill>
              </a:rPr>
              <a:t>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A38F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Impact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0"/>
            <a:ext cx="6858000" cy="1371600"/>
          </a:xfrm>
        </p:spPr>
        <p:txBody>
          <a:bodyPr anchor="ctr" anchorCtr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Chapter </a:t>
            </a:r>
            <a:r>
              <a:rPr lang="en-US" sz="4400" b="0" cap="small" spc="100" dirty="0">
                <a:solidFill>
                  <a:srgbClr val="FDD986"/>
                </a:solidFill>
                <a:ea typeface="+mj-ea"/>
              </a:rPr>
              <a:t> </a:t>
            </a: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19:  Breach of Contract and Remedies</a:t>
            </a:r>
            <a:endParaRPr lang="en-US" b="0" cap="small" spc="100" dirty="0">
              <a:solidFill>
                <a:srgbClr val="FDD986"/>
              </a:solidFill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4424"/>
            <a:ext cx="9144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 smtClean="0">
                <a:solidFill>
                  <a:srgbClr val="FDD986"/>
                </a:solidFill>
                <a:latin typeface="Times New Roman"/>
                <a:cs typeface="Times New Roman"/>
              </a:rPr>
              <a:t>Miller</a:t>
            </a:r>
            <a:endParaRPr lang="en-US" sz="3200" cap="small" dirty="0">
              <a:solidFill>
                <a:srgbClr val="FDD986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7" y="1419550"/>
            <a:ext cx="9129253" cy="274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Damages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Liquidated Damages vs. Penalties.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Liquidated Damages: specific amount agreed to be paid as damages in the event of future breach.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Penalties: designed to penalize, generally unenforceable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324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Damages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Liquidated Damages vs. Penalties.</a:t>
            </a:r>
          </a:p>
          <a:p>
            <a:pPr lvl="1">
              <a:spcBef>
                <a:spcPts val="0"/>
              </a:spcBef>
            </a:pPr>
            <a:r>
              <a:rPr lang="en-US" u="sng" dirty="0"/>
              <a:t>Enforceability</a:t>
            </a:r>
            <a:r>
              <a:rPr lang="en-US" dirty="0"/>
              <a:t>. Court asks two questions:</a:t>
            </a:r>
          </a:p>
          <a:p>
            <a:pPr lvl="2"/>
            <a:r>
              <a:rPr lang="en-US" dirty="0" smtClean="0"/>
              <a:t>(1) At the time of contracting, was </a:t>
            </a:r>
            <a:r>
              <a:rPr lang="en-US" dirty="0"/>
              <a:t>it apparent damages would be difficult to estimate in the event of a breach</a:t>
            </a:r>
            <a:r>
              <a:rPr lang="en-US" dirty="0" smtClean="0"/>
              <a:t>?</a:t>
            </a:r>
            <a:r>
              <a:rPr lang="en-US" dirty="0" smtClean="0">
                <a:sym typeface="Wingdings"/>
              </a:rPr>
              <a:t>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4540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Damages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Liquidated Damages vs. Penalties.</a:t>
            </a:r>
          </a:p>
          <a:p>
            <a:pPr lvl="1">
              <a:spcBef>
                <a:spcPts val="0"/>
              </a:spcBef>
            </a:pPr>
            <a:r>
              <a:rPr lang="en-US" u="sng" dirty="0"/>
              <a:t>Enforceability</a:t>
            </a:r>
            <a:r>
              <a:rPr lang="en-US" dirty="0"/>
              <a:t>. Court asks two questions:</a:t>
            </a:r>
          </a:p>
          <a:p>
            <a:pPr lvl="2"/>
            <a:r>
              <a:rPr lang="en-US" dirty="0" smtClean="0"/>
              <a:t>(2) Was </a:t>
            </a:r>
            <a:r>
              <a:rPr lang="en-US" dirty="0"/>
              <a:t>the amount set as </a:t>
            </a:r>
            <a:r>
              <a:rPr lang="en-US" dirty="0" smtClean="0"/>
              <a:t>liquidated damages </a:t>
            </a:r>
            <a:r>
              <a:rPr lang="en-US" dirty="0"/>
              <a:t>a reasonable estimate and not excessive?</a:t>
            </a:r>
            <a:endParaRPr lang="en-US" i="1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1528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§2: </a:t>
            </a:r>
            <a:r>
              <a:rPr lang="en-US" dirty="0" smtClean="0"/>
              <a:t>Equitable Remedies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Sometimes damages are </a:t>
            </a:r>
            <a:r>
              <a:rPr lang="en-US" dirty="0" smtClean="0"/>
              <a:t>an inadequate </a:t>
            </a:r>
            <a:r>
              <a:rPr lang="en-US" dirty="0"/>
              <a:t>remedy.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If there is no legal remedy, </a:t>
            </a:r>
            <a:r>
              <a:rPr lang="en-US" dirty="0"/>
              <a:t>c</a:t>
            </a:r>
            <a:r>
              <a:rPr lang="en-US" dirty="0" smtClean="0"/>
              <a:t>ourts </a:t>
            </a:r>
            <a:r>
              <a:rPr lang="en-US" dirty="0"/>
              <a:t>can create equitable remedies: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Rescission </a:t>
            </a:r>
            <a:r>
              <a:rPr lang="en-US" dirty="0"/>
              <a:t>and Restitution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4787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Equitable Remedies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Rescission.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emedy </a:t>
            </a:r>
            <a:r>
              <a:rPr lang="en-US" dirty="0"/>
              <a:t>whereby a contract is canceled and the parties are restored to the original positions that they occupied prior to the transactions.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159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Equitable Remedies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Restitution.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</a:t>
            </a:r>
            <a:r>
              <a:rPr lang="en-US" dirty="0" smtClean="0"/>
              <a:t>oth </a:t>
            </a:r>
            <a:r>
              <a:rPr lang="en-US" dirty="0"/>
              <a:t>parties must return goods, property, or money previously conveyed. 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Note</a:t>
            </a:r>
            <a:r>
              <a:rPr lang="en-US" dirty="0"/>
              <a:t>: Rescission does not always call for restitution. Restitution is called for in some cases not involving rescission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1647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Equitable Remedies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Specific Performance.</a:t>
            </a:r>
          </a:p>
          <a:p>
            <a:pPr lvl="1"/>
            <a:r>
              <a:rPr lang="en-US" dirty="0"/>
              <a:t>Equitable remedy calling for the performance of the act promised in the contract.</a:t>
            </a:r>
          </a:p>
          <a:p>
            <a:pPr lvl="1"/>
            <a:r>
              <a:rPr lang="en-US" dirty="0"/>
              <a:t>Provides remedy in cases involving: </a:t>
            </a:r>
          </a:p>
          <a:p>
            <a:pPr lvl="2"/>
            <a:r>
              <a:rPr lang="en-US" sz="3000" dirty="0"/>
              <a:t>Sale of Land.</a:t>
            </a:r>
            <a:endParaRPr lang="en-US" sz="3000" b="1" dirty="0"/>
          </a:p>
          <a:p>
            <a:pPr lvl="2"/>
            <a:r>
              <a:rPr lang="en-US" sz="3000" dirty="0"/>
              <a:t>Contracts for Personal Services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2123846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Equitable Remedies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534400" cy="4708525"/>
          </a:xfrm>
        </p:spPr>
        <p:txBody>
          <a:bodyPr/>
          <a:lstStyle/>
          <a:p>
            <a:r>
              <a:rPr lang="en-US" dirty="0" smtClean="0"/>
              <a:t>Reformation.</a:t>
            </a:r>
          </a:p>
          <a:p>
            <a:pPr lvl="1"/>
            <a:r>
              <a:rPr lang="en-US" dirty="0"/>
              <a:t>Equitable remedy allowing a contract to be reformed, or </a:t>
            </a:r>
            <a:r>
              <a:rPr lang="en-US" dirty="0" smtClean="0"/>
              <a:t>rewritten, </a:t>
            </a:r>
            <a:r>
              <a:rPr lang="en-US" dirty="0"/>
              <a:t>to reflect the </a:t>
            </a:r>
            <a:r>
              <a:rPr lang="en-US" dirty="0" smtClean="0"/>
              <a:t>parties’ </a:t>
            </a:r>
            <a:r>
              <a:rPr lang="en-US" dirty="0"/>
              <a:t>true intentions.</a:t>
            </a:r>
          </a:p>
          <a:p>
            <a:pPr lvl="1"/>
            <a:r>
              <a:rPr lang="en-US" dirty="0"/>
              <a:t>Available </a:t>
            </a:r>
            <a:r>
              <a:rPr lang="en-US" dirty="0" smtClean="0"/>
              <a:t>if Fraud or Mutual Mistake is Present.</a:t>
            </a:r>
          </a:p>
        </p:txBody>
      </p:sp>
    </p:spTree>
    <p:extLst>
      <p:ext uri="{BB962C8B-B14F-4D97-AF65-F5344CB8AC3E}">
        <p14:creationId xmlns="" xmlns:p14="http://schemas.microsoft.com/office/powerpoint/2010/main" val="1891325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Equitable Remedies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534400" cy="4708525"/>
          </a:xfrm>
        </p:spPr>
        <p:txBody>
          <a:bodyPr/>
          <a:lstStyle/>
          <a:p>
            <a:r>
              <a:rPr lang="en-US" dirty="0" smtClean="0"/>
              <a:t>Reformation.</a:t>
            </a:r>
          </a:p>
          <a:p>
            <a:pPr lvl="1"/>
            <a:r>
              <a:rPr lang="en-US" dirty="0" smtClean="0"/>
              <a:t>Written Contract Incorrect States the Parties’ Oral Agreement.</a:t>
            </a:r>
          </a:p>
          <a:p>
            <a:pPr lvl="1"/>
            <a:r>
              <a:rPr lang="en-US" dirty="0" smtClean="0"/>
              <a:t>Covenants Not to Compete (Chapter 14).</a:t>
            </a:r>
          </a:p>
          <a:p>
            <a:pPr lvl="2"/>
            <a:r>
              <a:rPr lang="en-US" b="1" cap="small" dirty="0" smtClean="0">
                <a:solidFill>
                  <a:srgbClr val="068000"/>
                </a:solidFill>
              </a:rPr>
              <a:t>CASE 19.3  </a:t>
            </a:r>
            <a:r>
              <a:rPr lang="en-US" b="1" i="1" cap="small" dirty="0" smtClean="0">
                <a:solidFill>
                  <a:srgbClr val="068000"/>
                </a:solidFill>
              </a:rPr>
              <a:t>Emerick v. Cardiac Study Center, Inc. </a:t>
            </a:r>
            <a:r>
              <a:rPr lang="en-US" b="1" cap="small" dirty="0" smtClean="0">
                <a:solidFill>
                  <a:srgbClr val="068000"/>
                </a:solidFill>
              </a:rPr>
              <a:t>(2012).</a:t>
            </a:r>
            <a:endParaRPr lang="en-US" dirty="0"/>
          </a:p>
          <a:p>
            <a:pPr marL="585788" lvl="1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val="2910700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§3: </a:t>
            </a:r>
            <a:r>
              <a:rPr lang="en-US" dirty="0" smtClean="0"/>
              <a:t>Recovery Based on </a:t>
            </a:r>
            <a:br>
              <a:rPr lang="en-US" dirty="0" smtClean="0"/>
            </a:br>
            <a:r>
              <a:rPr lang="en-US" i="1" dirty="0" smtClean="0"/>
              <a:t>Quasi</a:t>
            </a:r>
            <a:r>
              <a:rPr lang="en-US" dirty="0" smtClean="0"/>
              <a:t>  Contract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534400" cy="4708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Arises when no contract actually exists.  Remedy created by courts to obtain justice and prevent unjust enrichment.</a:t>
            </a:r>
          </a:p>
          <a:p>
            <a:pPr>
              <a:spcBef>
                <a:spcPts val="600"/>
              </a:spcBef>
            </a:pPr>
            <a:r>
              <a:rPr lang="en-US" dirty="0"/>
              <a:t>Party conferring benefit can recover in quantum meruit (“as much as she deserves”)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9592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4963"/>
          </a:xfrm>
          <a:solidFill>
            <a:srgbClr val="5A1124"/>
          </a:solidFill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Most Common Remedies:</a:t>
            </a:r>
          </a:p>
          <a:p>
            <a:pPr lvl="1"/>
            <a:r>
              <a:rPr lang="en-US" dirty="0"/>
              <a:t>Damages.</a:t>
            </a:r>
          </a:p>
          <a:p>
            <a:pPr lvl="1"/>
            <a:r>
              <a:rPr lang="en-US" dirty="0"/>
              <a:t>Rescission and Restitution.</a:t>
            </a:r>
          </a:p>
          <a:p>
            <a:pPr lvl="1"/>
            <a:r>
              <a:rPr lang="en-US" dirty="0"/>
              <a:t>Specific Performance.</a:t>
            </a:r>
          </a:p>
          <a:p>
            <a:pPr lvl="1"/>
            <a:r>
              <a:rPr lang="en-US" dirty="0"/>
              <a:t>Reformation.</a:t>
            </a:r>
          </a:p>
          <a:p>
            <a:pPr lvl="1"/>
            <a:r>
              <a:rPr lang="en-US" dirty="0"/>
              <a:t>Recovery Based on Quasi Contract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5900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Based on </a:t>
            </a:r>
            <a:br>
              <a:rPr lang="en-US" dirty="0" smtClean="0"/>
            </a:br>
            <a:r>
              <a:rPr lang="en-US" i="1" dirty="0" smtClean="0"/>
              <a:t>Quasi</a:t>
            </a:r>
            <a:r>
              <a:rPr lang="en-US" dirty="0" smtClean="0"/>
              <a:t>  Contract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534400" cy="4708525"/>
          </a:xfrm>
        </p:spPr>
        <p:txBody>
          <a:bodyPr/>
          <a:lstStyle/>
          <a:p>
            <a:r>
              <a:rPr lang="en-US" dirty="0"/>
              <a:t>When Quasi Contract is Used.</a:t>
            </a:r>
          </a:p>
          <a:p>
            <a:pPr lvl="1"/>
            <a:r>
              <a:rPr lang="en-US" dirty="0"/>
              <a:t>When no contract exists.</a:t>
            </a:r>
          </a:p>
          <a:p>
            <a:pPr lvl="1"/>
            <a:r>
              <a:rPr lang="en-US" dirty="0"/>
              <a:t>When a contract exists but is unenforceable.</a:t>
            </a:r>
          </a:p>
          <a:p>
            <a:pPr lvl="1"/>
            <a:r>
              <a:rPr lang="en-US" dirty="0"/>
              <a:t>Partially performing party can recover value of services when contract is unenforceable. </a:t>
            </a:r>
          </a:p>
        </p:txBody>
      </p:sp>
    </p:spTree>
    <p:extLst>
      <p:ext uri="{BB962C8B-B14F-4D97-AF65-F5344CB8AC3E}">
        <p14:creationId xmlns="" xmlns:p14="http://schemas.microsoft.com/office/powerpoint/2010/main" val="63331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Based on </a:t>
            </a:r>
            <a:br>
              <a:rPr lang="en-US" dirty="0" smtClean="0"/>
            </a:br>
            <a:r>
              <a:rPr lang="en-US" i="1" dirty="0" smtClean="0"/>
              <a:t>Quasi</a:t>
            </a:r>
            <a:r>
              <a:rPr lang="en-US" dirty="0" smtClean="0"/>
              <a:t>  Contract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Requirements of Quasi Contract.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Benefit was conferred to the other party.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Party conferring benefit reasonably expected to be paid.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The benefit was not volunteered.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Receiving benefit without paying for it would result in unjust enrichment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4894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>
                <a:cs typeface="Times New Roman" pitchFamily="18" charset="0"/>
              </a:rPr>
              <a:t>§4: </a:t>
            </a:r>
            <a:r>
              <a:rPr lang="en-US" dirty="0" smtClean="0"/>
              <a:t>Waiver </a:t>
            </a:r>
            <a:r>
              <a:rPr lang="en-US" dirty="0"/>
              <a:t>of Breach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Essentially, the nonbreaching party accepts defective performance of contract.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2891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7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Waiver </a:t>
            </a:r>
            <a:r>
              <a:rPr lang="en-US" dirty="0"/>
              <a:t>of Breach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Consequences of a Waiver of Breach. </a:t>
            </a:r>
          </a:p>
          <a:p>
            <a:pPr lvl="1"/>
            <a:r>
              <a:rPr lang="en-US" dirty="0" smtClean="0"/>
              <a:t>Party waiving the breach cannot take later action on that particular issue; contract continues.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3752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7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Waiver </a:t>
            </a:r>
            <a:r>
              <a:rPr lang="en-US" dirty="0"/>
              <a:t>of Breach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Consequences of a Waiver of Breach. </a:t>
            </a:r>
          </a:p>
          <a:p>
            <a:pPr lvl="1"/>
            <a:r>
              <a:rPr lang="en-US" dirty="0" smtClean="0"/>
              <a:t>Party waiving the breach cannot take later action on that particular issue; contract continues.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4260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7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Waiver </a:t>
            </a:r>
            <a:r>
              <a:rPr lang="en-US" dirty="0"/>
              <a:t>of Breach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Reasons for Waiving A Breach.</a:t>
            </a:r>
          </a:p>
          <a:p>
            <a:r>
              <a:rPr lang="en-US" dirty="0" smtClean="0"/>
              <a:t>Waiver of Breach and Subsequent Notices.  </a:t>
            </a:r>
          </a:p>
          <a:p>
            <a:pPr lvl="1"/>
            <a:r>
              <a:rPr lang="en-US" dirty="0" smtClean="0"/>
              <a:t>Generally, a single waiver will not waive subsequent, additional, or future breaches, especially when unrelated to the initial breach.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9183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7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Waiver </a:t>
            </a:r>
            <a:r>
              <a:rPr lang="en-US" dirty="0"/>
              <a:t>of Breach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Waiver of Breach and Subsequent Notices.</a:t>
            </a:r>
          </a:p>
          <a:p>
            <a:pPr lvl="1"/>
            <a:r>
              <a:rPr lang="en-US" dirty="0"/>
              <a:t>Waiver </a:t>
            </a:r>
            <a:r>
              <a:rPr lang="en-US" i="1" dirty="0"/>
              <a:t>will</a:t>
            </a:r>
            <a:r>
              <a:rPr lang="en-US" dirty="0"/>
              <a:t> be extended to subsequent breaches when similar defective performances would be acceptable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5220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7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Waiver </a:t>
            </a:r>
            <a:r>
              <a:rPr lang="en-US" dirty="0"/>
              <a:t>of Breach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Waiver of Breach and Subsequent Notices.</a:t>
            </a:r>
          </a:p>
          <a:p>
            <a:pPr lvl="1"/>
            <a:r>
              <a:rPr lang="en-US" dirty="0" smtClean="0"/>
              <a:t>Non</a:t>
            </a:r>
            <a:r>
              <a:rPr lang="en-US" dirty="0"/>
              <a:t>-waiving party remains liable for damages, but contract continues.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4964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7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221163"/>
          </a:xfrm>
        </p:spPr>
        <p:txBody>
          <a:bodyPr/>
          <a:lstStyle/>
          <a:p>
            <a:r>
              <a:rPr lang="en-US" dirty="0" smtClean="0"/>
              <a:t>Exculpatory (Ch. 13) and Limitation of Liability clauses.</a:t>
            </a:r>
            <a:endParaRPr lang="en-US" dirty="0"/>
          </a:p>
          <a:p>
            <a:r>
              <a:rPr lang="en-US" dirty="0" smtClean="0"/>
              <a:t>UCC Allows Sales Contracts to Limit Remedies.</a:t>
            </a:r>
          </a:p>
          <a:p>
            <a:r>
              <a:rPr lang="en-US" dirty="0" smtClean="0"/>
              <a:t>Enforceability of Limitation-of-Liability Clauses: </a:t>
            </a:r>
            <a:r>
              <a:rPr lang="en-US" sz="3600" dirty="0" smtClean="0"/>
              <a:t>depends on type of breach excused by provision.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§5: </a:t>
            </a:r>
            <a:r>
              <a:rPr lang="en-US" dirty="0" smtClean="0"/>
              <a:t>Contract Provisions </a:t>
            </a:r>
            <a:br>
              <a:rPr lang="en-US" dirty="0" smtClean="0"/>
            </a:br>
            <a:r>
              <a:rPr lang="en-US" dirty="0" smtClean="0"/>
              <a:t>Limiting Remedies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4347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6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5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cs typeface="Times New Roman" pitchFamily="18" charset="0"/>
              </a:rPr>
              <a:t>§1: </a:t>
            </a:r>
            <a:r>
              <a:rPr lang="en-US" dirty="0"/>
              <a:t>Damages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Compensatory</a:t>
            </a:r>
            <a:r>
              <a:rPr lang="en-US" dirty="0"/>
              <a:t> Damages—designed to compensate nonbreaching party for loss of the bargain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068000"/>
                </a:solidFill>
              </a:rPr>
              <a:t>CASE 19.1  </a:t>
            </a:r>
            <a:r>
              <a:rPr lang="en-US" b="1" i="1" cap="small" dirty="0" smtClean="0">
                <a:solidFill>
                  <a:srgbClr val="068000"/>
                </a:solidFill>
              </a:rPr>
              <a:t>Hallmark Cards, Inc. v. Murley</a:t>
            </a:r>
            <a:r>
              <a:rPr lang="en-US" b="1" dirty="0" smtClean="0">
                <a:solidFill>
                  <a:srgbClr val="068000"/>
                </a:solidFill>
              </a:rPr>
              <a:t> (2013).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8131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Damages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Compensatory</a:t>
            </a:r>
            <a:r>
              <a:rPr lang="en-US" dirty="0"/>
              <a:t> </a:t>
            </a:r>
            <a:r>
              <a:rPr lang="en-US" dirty="0" smtClean="0"/>
              <a:t>Damages.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Damages actually sustained (out-of-pocket), directly arising from breach.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Standard </a:t>
            </a:r>
            <a:r>
              <a:rPr lang="en-US" dirty="0"/>
              <a:t>Measure: difference between value of promised performance and value of actual performance.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5764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Damages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Compensatory</a:t>
            </a:r>
            <a:r>
              <a:rPr lang="en-US" dirty="0"/>
              <a:t> </a:t>
            </a:r>
            <a:r>
              <a:rPr lang="en-US" dirty="0" smtClean="0"/>
              <a:t>Damages.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Standard Measure: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Incidental </a:t>
            </a:r>
            <a:r>
              <a:rPr lang="en-US" dirty="0"/>
              <a:t>Damages: expenses cause directly by breach of contract.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3400" dirty="0" smtClean="0"/>
              <a:t>Sale </a:t>
            </a:r>
            <a:r>
              <a:rPr lang="en-US" sz="3400" dirty="0"/>
              <a:t>of Goods: difference between contract and market price.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3400" dirty="0"/>
              <a:t>Sale of Land: specific performance.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3400" dirty="0"/>
              <a:t>Construction Contracts.</a:t>
            </a:r>
            <a:r>
              <a:rPr lang="en-US" sz="3400" dirty="0">
                <a:sym typeface="Wingdings" pitchFamily="2" charset="2"/>
              </a:rPr>
              <a:t></a:t>
            </a:r>
            <a:endParaRPr lang="en-US" sz="3400" dirty="0"/>
          </a:p>
        </p:txBody>
      </p:sp>
    </p:spTree>
    <p:extLst>
      <p:ext uri="{BB962C8B-B14F-4D97-AF65-F5344CB8AC3E}">
        <p14:creationId xmlns="" xmlns:p14="http://schemas.microsoft.com/office/powerpoint/2010/main" val="2615003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Damages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57400"/>
            <a:ext cx="9144000" cy="306070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7656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Consequential (Special) Damages—foreseeable losses.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Breaching party is aware or should be aware, cause the injury party additional loss.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068000"/>
                </a:solidFill>
              </a:rPr>
              <a:t>CASE 19.2  </a:t>
            </a:r>
            <a:r>
              <a:rPr lang="en-US" b="1" i="1" cap="small" dirty="0">
                <a:solidFill>
                  <a:srgbClr val="068000"/>
                </a:solidFill>
              </a:rPr>
              <a:t>Hadley v. Baxendale</a:t>
            </a:r>
            <a:r>
              <a:rPr lang="en-US" b="1" cap="small" dirty="0">
                <a:solidFill>
                  <a:srgbClr val="068000"/>
                </a:solidFill>
              </a:rPr>
              <a:t> </a:t>
            </a:r>
            <a:r>
              <a:rPr lang="en-US" b="1" dirty="0">
                <a:solidFill>
                  <a:srgbClr val="068000"/>
                </a:solidFill>
              </a:rPr>
              <a:t>(1854). </a:t>
            </a:r>
            <a:endParaRPr lang="en-US" dirty="0">
              <a:solidFill>
                <a:srgbClr val="068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7824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Damages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Punitive Damages—punish or deter future conduct.</a:t>
            </a:r>
          </a:p>
          <a:p>
            <a:pPr lvl="1"/>
            <a:r>
              <a:rPr lang="en-US" dirty="0"/>
              <a:t>Generally not available for mere breach of contract</a:t>
            </a:r>
            <a:r>
              <a:rPr lang="en-US" dirty="0" smtClean="0"/>
              <a:t>. Usually </a:t>
            </a:r>
            <a:r>
              <a:rPr lang="en-US" dirty="0"/>
              <a:t>tort (e.g., fraud) is also involved.</a:t>
            </a:r>
          </a:p>
          <a:p>
            <a:r>
              <a:rPr lang="en-US" dirty="0"/>
              <a:t>Nominal Damages—no financial loss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6028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Damages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Mitigation of Damages.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When breach of contract occurs, the innocent injured party is held to a duty to reduce the damages that he or she suffered.</a:t>
            </a:r>
          </a:p>
          <a:p>
            <a:pPr lvl="1"/>
            <a:r>
              <a:rPr lang="en-US" dirty="0"/>
              <a:t>Duty owed depends on the nature of the contract.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2674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2862</TotalTime>
  <Words>921</Words>
  <Application>Microsoft Office PowerPoint</Application>
  <PresentationFormat>On-screen Show (4:3)</PresentationFormat>
  <Paragraphs>165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Chapter  19:  Breach of Contract and Remedies</vt:lpstr>
      <vt:lpstr>Introduction</vt:lpstr>
      <vt:lpstr> §1: Damages</vt:lpstr>
      <vt:lpstr> Damages</vt:lpstr>
      <vt:lpstr> Damages</vt:lpstr>
      <vt:lpstr>Measurement of Damages</vt:lpstr>
      <vt:lpstr>Damages</vt:lpstr>
      <vt:lpstr>Damages</vt:lpstr>
      <vt:lpstr>Damages</vt:lpstr>
      <vt:lpstr>Damages</vt:lpstr>
      <vt:lpstr>Damages</vt:lpstr>
      <vt:lpstr>Damages</vt:lpstr>
      <vt:lpstr>§2: Equitable Remedies</vt:lpstr>
      <vt:lpstr>Equitable Remedies</vt:lpstr>
      <vt:lpstr>Equitable Remedies</vt:lpstr>
      <vt:lpstr>Equitable Remedies</vt:lpstr>
      <vt:lpstr>Equitable Remedies</vt:lpstr>
      <vt:lpstr>Equitable Remedies</vt:lpstr>
      <vt:lpstr>§3: Recovery Based on  Quasi  Contract</vt:lpstr>
      <vt:lpstr>Recovery Based on  Quasi  Contract</vt:lpstr>
      <vt:lpstr>Recovery Based on  Quasi  Contract</vt:lpstr>
      <vt:lpstr> §4: Waiver of Breach</vt:lpstr>
      <vt:lpstr>Waiver of Breach</vt:lpstr>
      <vt:lpstr>Waiver of Breach</vt:lpstr>
      <vt:lpstr>Waiver of Breach</vt:lpstr>
      <vt:lpstr>Waiver of Breach</vt:lpstr>
      <vt:lpstr>Waiver of Breach</vt:lpstr>
      <vt:lpstr>§5: Contract Provisions  Limiting Remedies</vt:lpstr>
    </vt:vector>
  </TitlesOfParts>
  <Manager/>
  <Company>LoyolaCenter.org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Clarkson, Business Law 13th</dc:title>
  <dc:subject/>
  <dc:creator>Joseph Zavaletta, JAZCO</dc:creator>
  <cp:keywords/>
  <dc:description/>
  <cp:lastModifiedBy>Lamar, Jan</cp:lastModifiedBy>
  <cp:revision>295</cp:revision>
  <dcterms:created xsi:type="dcterms:W3CDTF">2010-07-08T19:43:46Z</dcterms:created>
  <dcterms:modified xsi:type="dcterms:W3CDTF">2013-08-21T17:44:23Z</dcterms:modified>
  <cp:category/>
</cp:coreProperties>
</file>