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82" r:id="rId5"/>
    <p:sldId id="283" r:id="rId6"/>
    <p:sldId id="284" r:id="rId7"/>
    <p:sldId id="285" r:id="rId8"/>
    <p:sldId id="263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4" r:id="rId17"/>
    <p:sldId id="293" r:id="rId18"/>
    <p:sldId id="274" r:id="rId19"/>
    <p:sldId id="295" r:id="rId20"/>
    <p:sldId id="275" r:id="rId21"/>
    <p:sldId id="276" r:id="rId22"/>
    <p:sldId id="277" r:id="rId23"/>
    <p:sldId id="297" r:id="rId24"/>
    <p:sldId id="296" r:id="rId25"/>
    <p:sldId id="298" r:id="rId26"/>
    <p:sldId id="299" r:id="rId27"/>
    <p:sldId id="28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124"/>
    <a:srgbClr val="068000"/>
    <a:srgbClr val="1A4733"/>
    <a:srgbClr val="1F4E35"/>
    <a:srgbClr val="00483A"/>
    <a:srgbClr val="FDD986"/>
    <a:srgbClr val="E2CE91"/>
    <a:srgbClr val="F0CD7D"/>
    <a:srgbClr val="A38F6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33" autoAdjust="0"/>
    <p:restoredTop sz="97638" autoAdjust="0"/>
  </p:normalViewPr>
  <p:slideViewPr>
    <p:cSldViewPr showGuides="1">
      <p:cViewPr>
        <p:scale>
          <a:sx n="60" d="100"/>
          <a:sy n="60" d="100"/>
        </p:scale>
        <p:origin x="-2370" y="-1248"/>
      </p:cViewPr>
      <p:guideLst>
        <p:guide orient="horz"/>
        <p:guide pos="13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72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C5A4702-3EDC-4170-AEF7-0962CC4693C5}" type="datetimeFigureOut">
              <a:rPr lang="en-US"/>
              <a:pPr/>
              <a:t>8/21/2013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08E979-3BF7-4A43-B851-6E1C3B8332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8590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959246-C43C-4FD7-8E6E-5F3BC30E4688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D8477-FF8F-4B55-9F40-0B0B28619889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D8477-FF8F-4B55-9F40-0B0B28619889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D8477-FF8F-4B55-9F40-0B0B28619889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D8477-FF8F-4B55-9F40-0B0B28619889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D8477-FF8F-4B55-9F40-0B0B28619889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D8477-FF8F-4B55-9F40-0B0B28619889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D8477-FF8F-4B55-9F40-0B0B28619889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D8477-FF8F-4B55-9F40-0B0B28619889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94681-F74B-4BED-9028-3E7100D68D00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94681-F74B-4BED-9028-3E7100D68D00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BACF0-63F1-44A3-BEA8-EFA7065EEA8B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94681-F74B-4BED-9028-3E7100D68D00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94681-F74B-4BED-9028-3E7100D68D00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7632C-EF7D-4EAE-88FF-226F685276F9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7632C-EF7D-4EAE-88FF-226F685276F9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7632C-EF7D-4EAE-88FF-226F685276F9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7632C-EF7D-4EAE-88FF-226F685276F9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7632C-EF7D-4EAE-88FF-226F685276F9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169EF-7A00-4A98-9152-2E9A9E43F6C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08B2CE-A316-45DE-80BA-01CDCFAA1680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08B2CE-A316-45DE-80BA-01CDCFAA1680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08B2CE-A316-45DE-80BA-01CDCFAA1680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08B2CE-A316-45DE-80BA-01CDCFAA1680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08B2CE-A316-45DE-80BA-01CDCFAA1680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D8477-FF8F-4B55-9F40-0B0B28619889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D8477-FF8F-4B55-9F40-0B0B28619889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A1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r="1639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5A1124"/>
          </a:solidFill>
        </p:spPr>
        <p:txBody>
          <a:bodyPr/>
          <a:lstStyle>
            <a:lvl1pPr>
              <a:lnSpc>
                <a:spcPts val="5400"/>
              </a:lnSpc>
              <a:defRPr sz="5400" b="0" cap="small" spc="150" baseline="0">
                <a:solidFill>
                  <a:srgbClr val="FDD986"/>
                </a:solidFill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>
            <a:lvl1pPr marL="547688" indent="-411163">
              <a:buClr>
                <a:srgbClr val="5A1124"/>
              </a:buClr>
              <a:buFont typeface="Wingdings" charset="2"/>
              <a:buChar char="u"/>
              <a:defRPr sz="4400">
                <a:solidFill>
                  <a:schemeClr val="bg1"/>
                </a:solidFill>
              </a:defRPr>
            </a:lvl1pPr>
            <a:lvl2pPr>
              <a:buClr>
                <a:srgbClr val="5A1124"/>
              </a:buClr>
              <a:defRPr sz="4000">
                <a:solidFill>
                  <a:schemeClr val="bg1"/>
                </a:solidFill>
              </a:defRPr>
            </a:lvl2pPr>
            <a:lvl3pPr marL="1133475" indent="-228600">
              <a:buClr>
                <a:srgbClr val="5A1124"/>
              </a:buClr>
              <a:buFont typeface="Arial"/>
              <a:buChar char="•"/>
              <a:defRPr sz="3600">
                <a:solidFill>
                  <a:schemeClr val="bg1"/>
                </a:solidFill>
              </a:defRPr>
            </a:lvl3pPr>
            <a:lvl4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0" y="6477000"/>
            <a:ext cx="518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A38F60"/>
                </a:solidFill>
              </a:rPr>
              <a:t>© </a:t>
            </a:r>
            <a:r>
              <a:rPr lang="en-US" sz="600" dirty="0" smtClean="0">
                <a:solidFill>
                  <a:srgbClr val="A38F60"/>
                </a:solidFill>
              </a:rPr>
              <a:t>2015 </a:t>
            </a:r>
            <a:r>
              <a:rPr lang="en-US" sz="600" dirty="0">
                <a:solidFill>
                  <a:srgbClr val="A38F60"/>
                </a:solidFill>
              </a:rPr>
              <a:t>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A38F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Impact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0"/>
            <a:ext cx="6858000" cy="1371600"/>
          </a:xfrm>
        </p:spPr>
        <p:txBody>
          <a:bodyPr anchor="ctr" anchorCtr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Chapter </a:t>
            </a:r>
            <a:r>
              <a:rPr lang="en-US" sz="4400" b="0" cap="small" spc="100" dirty="0">
                <a:solidFill>
                  <a:srgbClr val="FDD986"/>
                </a:solidFill>
                <a:ea typeface="+mj-ea"/>
              </a:rPr>
              <a:t> </a:t>
            </a: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18:  Performance </a:t>
            </a:r>
            <a:b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</a:b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and Discharge in Traditional </a:t>
            </a:r>
            <a:b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</a:b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and E-Contracts</a:t>
            </a:r>
            <a:endParaRPr lang="en-US" b="0" cap="small" spc="100" dirty="0">
              <a:solidFill>
                <a:srgbClr val="FDD986"/>
              </a:solidFill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4424"/>
            <a:ext cx="9144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 smtClean="0">
                <a:solidFill>
                  <a:srgbClr val="FDD986"/>
                </a:solidFill>
                <a:latin typeface="Times New Roman"/>
                <a:cs typeface="Times New Roman"/>
              </a:rPr>
              <a:t>Miller</a:t>
            </a:r>
            <a:endParaRPr lang="en-US" sz="3200" cap="small" dirty="0">
              <a:solidFill>
                <a:srgbClr val="FDD986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7" y="1419550"/>
            <a:ext cx="9129253" cy="274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</a:t>
            </a:r>
            <a:r>
              <a:rPr lang="en-US" dirty="0"/>
              <a:t>by Performance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Substantial Performance.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Party </a:t>
            </a:r>
            <a:r>
              <a:rPr lang="en-US" dirty="0"/>
              <a:t>in </a:t>
            </a:r>
            <a:r>
              <a:rPr lang="en-US" u="sng" dirty="0"/>
              <a:t>good faith</a:t>
            </a:r>
            <a:r>
              <a:rPr lang="en-US" dirty="0"/>
              <a:t> performs substantially all of the terms, can enforce the contract.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Confers </a:t>
            </a:r>
            <a:r>
              <a:rPr lang="en-US" dirty="0" smtClean="0"/>
              <a:t>most </a:t>
            </a:r>
            <a:r>
              <a:rPr lang="en-US" dirty="0"/>
              <a:t>of the </a:t>
            </a:r>
            <a:r>
              <a:rPr lang="en-US" dirty="0" smtClean="0"/>
              <a:t>benefits promised</a:t>
            </a:r>
            <a:r>
              <a:rPr lang="en-US" dirty="0"/>
              <a:t>: performance must not vary greatly from what was promised.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402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</a:t>
            </a:r>
            <a:r>
              <a:rPr lang="en-US" dirty="0"/>
              <a:t>by Performance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Substantial Performance.</a:t>
            </a:r>
          </a:p>
          <a:p>
            <a:pPr lvl="1">
              <a:lnSpc>
                <a:spcPct val="90000"/>
              </a:lnSpc>
            </a:pPr>
            <a:r>
              <a:rPr lang="en-US" sz="3900" dirty="0" smtClean="0"/>
              <a:t>O</a:t>
            </a:r>
            <a:r>
              <a:rPr lang="en-US" sz="3900" dirty="0" smtClean="0">
                <a:sym typeface="Wingdings" pitchFamily="2" charset="2"/>
              </a:rPr>
              <a:t>mission </a:t>
            </a:r>
            <a:r>
              <a:rPr lang="en-US" sz="3900" dirty="0">
                <a:sym typeface="Wingdings" pitchFamily="2" charset="2"/>
              </a:rPr>
              <a:t>or defect is unimportant, damages can be awarded</a:t>
            </a:r>
            <a:r>
              <a:rPr lang="en-US" sz="3900" dirty="0" smtClean="0">
                <a:sym typeface="Wingdings" pitchFamily="2" charset="2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3900" dirty="0" smtClean="0"/>
              <a:t>Measure </a:t>
            </a:r>
            <a:r>
              <a:rPr lang="en-US" sz="3900" dirty="0"/>
              <a:t>of damages is cost to bring object of contract into compliance. There is no exact formula.</a:t>
            </a:r>
          </a:p>
          <a:p>
            <a:pPr lvl="1">
              <a:lnSpc>
                <a:spcPct val="90000"/>
              </a:lnSpc>
            </a:pPr>
            <a:r>
              <a:rPr lang="en-US" sz="3900" b="1" dirty="0">
                <a:solidFill>
                  <a:srgbClr val="068000"/>
                </a:solidFill>
              </a:rPr>
              <a:t>CASE </a:t>
            </a:r>
            <a:r>
              <a:rPr lang="en-US" sz="3900" b="1" dirty="0" smtClean="0">
                <a:solidFill>
                  <a:srgbClr val="068000"/>
                </a:solidFill>
              </a:rPr>
              <a:t>18.2  </a:t>
            </a:r>
            <a:r>
              <a:rPr lang="en-US" sz="3900" b="1" i="1" cap="small" dirty="0">
                <a:solidFill>
                  <a:srgbClr val="068000"/>
                </a:solidFill>
              </a:rPr>
              <a:t>Jacob &amp; Youngs v. Kent </a:t>
            </a:r>
            <a:r>
              <a:rPr lang="en-US" sz="3900" b="1" dirty="0">
                <a:solidFill>
                  <a:srgbClr val="068000"/>
                </a:solidFill>
              </a:rPr>
              <a:t>(1921).  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8166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</a:t>
            </a:r>
            <a:r>
              <a:rPr lang="en-US" dirty="0"/>
              <a:t>by Performance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Performance to the Satisfaction of Another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Reasonable Person Standard: for most contracts, unless contract explicitly states third party approval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3146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</a:t>
            </a:r>
            <a:r>
              <a:rPr lang="en-US" dirty="0"/>
              <a:t>by Performance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5344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Material Breach of Contract.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ccurs </a:t>
            </a:r>
            <a:r>
              <a:rPr lang="en-US" dirty="0"/>
              <a:t>when performance is not </a:t>
            </a:r>
            <a:r>
              <a:rPr lang="en-US" dirty="0" smtClean="0"/>
              <a:t>substantial.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onbreaching </a:t>
            </a:r>
            <a:r>
              <a:rPr lang="en-US" dirty="0"/>
              <a:t>party is excused from performance and entitled to damages.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3256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</a:t>
            </a:r>
            <a:r>
              <a:rPr lang="en-US" dirty="0"/>
              <a:t>by Performance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5344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Non-Material Breach of Contract.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uty </a:t>
            </a:r>
            <a:r>
              <a:rPr lang="en-US" dirty="0"/>
              <a:t>to perform is not excused and the non-breaching party must resume performance of the contractual obligations undertaken</a:t>
            </a:r>
            <a:r>
              <a:rPr lang="en-US" dirty="0" smtClean="0"/>
              <a:t>.</a:t>
            </a:r>
          </a:p>
          <a:p>
            <a:pPr lvl="1"/>
            <a:r>
              <a:rPr lang="en-US" b="1" cap="small" dirty="0" smtClean="0">
                <a:solidFill>
                  <a:srgbClr val="068000"/>
                </a:solidFill>
              </a:rPr>
              <a:t>CASE 18.3  </a:t>
            </a:r>
            <a:r>
              <a:rPr lang="en-US" b="1" i="1" cap="small" dirty="0" smtClean="0">
                <a:solidFill>
                  <a:srgbClr val="068000"/>
                </a:solidFill>
              </a:rPr>
              <a:t>Kohel v. Bergen Auto Enterprises, LLC </a:t>
            </a:r>
            <a:r>
              <a:rPr lang="en-US" b="1" cap="small" dirty="0" smtClean="0">
                <a:solidFill>
                  <a:srgbClr val="068000"/>
                </a:solidFill>
              </a:rPr>
              <a:t>(2013).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1154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</a:t>
            </a:r>
            <a:r>
              <a:rPr lang="en-US" dirty="0"/>
              <a:t>by Performance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5344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Anticipatory Repudiation.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Before performance is due one party refuses to perform his or her contractual obligation.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Treated as a material breach, and nonbreaching party may sue for damages immediately, even though performance is not due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0191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</a:t>
            </a:r>
            <a:r>
              <a:rPr lang="en-US" dirty="0"/>
              <a:t>by Performance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Anticipatory Repudiation.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Notice by repudiating party may restore parties to original obligations.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Rational for Treating Repudiation as Breach.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Anticipatory Repudiation and Market Prices. </a:t>
            </a:r>
          </a:p>
        </p:txBody>
      </p:sp>
    </p:spTree>
    <p:extLst>
      <p:ext uri="{BB962C8B-B14F-4D97-AF65-F5344CB8AC3E}">
        <p14:creationId xmlns="" xmlns:p14="http://schemas.microsoft.com/office/powerpoint/2010/main" val="262600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</a:t>
            </a:r>
            <a:r>
              <a:rPr lang="en-US" dirty="0"/>
              <a:t>by Performance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Time </a:t>
            </a:r>
            <a:r>
              <a:rPr lang="en-US" dirty="0"/>
              <a:t>for Performance.</a:t>
            </a:r>
          </a:p>
          <a:p>
            <a:pPr lvl="1"/>
            <a:r>
              <a:rPr lang="en-US" dirty="0"/>
              <a:t>If no time is stated in contract, reasonable time is implied. </a:t>
            </a:r>
          </a:p>
          <a:p>
            <a:pPr lvl="1"/>
            <a:r>
              <a:rPr lang="en-US" dirty="0"/>
              <a:t>If time is “of the essence” it becomes a condition precedent to performance.</a:t>
            </a:r>
          </a:p>
          <a:p>
            <a:pPr lvl="1"/>
            <a:r>
              <a:rPr lang="en-US" dirty="0"/>
              <a:t>Failure to complain may be a waiver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6265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§3: </a:t>
            </a:r>
            <a:r>
              <a:rPr lang="en-US" dirty="0"/>
              <a:t>Discharge by Agreement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/>
              <a:t>Discharge by </a:t>
            </a:r>
            <a:r>
              <a:rPr lang="en-US" dirty="0" smtClean="0"/>
              <a:t>Mutual Rescission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If executory, </a:t>
            </a:r>
            <a:r>
              <a:rPr lang="en-US" dirty="0"/>
              <a:t>parties must make a new contract, oral or written. Under UCC, however, contracts must be in writing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6733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</a:t>
            </a:r>
            <a:r>
              <a:rPr lang="en-US" dirty="0"/>
              <a:t>by Agreement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/>
              <a:t>Discharge by </a:t>
            </a:r>
            <a:r>
              <a:rPr lang="en-US" dirty="0" smtClean="0"/>
              <a:t>Mutual Rescission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one party has performed, agreement to rescind must have additional consideration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3403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106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party may be discharged from a valid contract by:</a:t>
            </a:r>
          </a:p>
          <a:p>
            <a:pPr lvl="1">
              <a:lnSpc>
                <a:spcPct val="90000"/>
              </a:lnSpc>
              <a:spcBef>
                <a:spcPts val="360"/>
              </a:spcBef>
            </a:pPr>
            <a:r>
              <a:rPr lang="en-US" dirty="0"/>
              <a:t>A condition occurring -- or not occurring. </a:t>
            </a:r>
          </a:p>
          <a:p>
            <a:pPr lvl="1">
              <a:lnSpc>
                <a:spcPct val="90000"/>
              </a:lnSpc>
              <a:spcBef>
                <a:spcPts val="360"/>
              </a:spcBef>
            </a:pPr>
            <a:r>
              <a:rPr lang="en-US" dirty="0"/>
              <a:t>Full performance or material breach by the other party.</a:t>
            </a:r>
          </a:p>
          <a:p>
            <a:pPr lvl="1">
              <a:lnSpc>
                <a:spcPct val="90000"/>
              </a:lnSpc>
              <a:spcBef>
                <a:spcPts val="360"/>
              </a:spcBef>
            </a:pPr>
            <a:r>
              <a:rPr lang="en-US" dirty="0"/>
              <a:t>Agreement of the parties.</a:t>
            </a:r>
          </a:p>
          <a:p>
            <a:pPr lvl="1">
              <a:lnSpc>
                <a:spcPct val="90000"/>
              </a:lnSpc>
              <a:spcBef>
                <a:spcPts val="360"/>
              </a:spcBef>
            </a:pPr>
            <a:r>
              <a:rPr lang="en-US" dirty="0"/>
              <a:t>Operation of law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4783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</a:t>
            </a:r>
            <a:r>
              <a:rPr lang="en-US" dirty="0"/>
              <a:t>by Agreement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Discharge by Novation.</a:t>
            </a:r>
          </a:p>
          <a:p>
            <a:pPr lvl="1"/>
            <a:r>
              <a:rPr lang="en-US" dirty="0"/>
              <a:t>Both parties agree to substitute a new third party for one of the original parties. Requirements:</a:t>
            </a:r>
          </a:p>
          <a:p>
            <a:pPr lvl="2">
              <a:lnSpc>
                <a:spcPct val="90000"/>
              </a:lnSpc>
            </a:pPr>
            <a:r>
              <a:rPr lang="en-US" sz="3200" dirty="0"/>
              <a:t>previous valid obligation, </a:t>
            </a:r>
          </a:p>
          <a:p>
            <a:pPr lvl="2">
              <a:lnSpc>
                <a:spcPct val="90000"/>
              </a:lnSpc>
            </a:pPr>
            <a:r>
              <a:rPr lang="en-US" sz="3200" dirty="0"/>
              <a:t>agreement by all parties,</a:t>
            </a:r>
          </a:p>
          <a:p>
            <a:pPr lvl="2">
              <a:lnSpc>
                <a:spcPct val="90000"/>
              </a:lnSpc>
            </a:pPr>
            <a:r>
              <a:rPr lang="en-US" sz="3200" dirty="0"/>
              <a:t>extinguishment of all old obligations, and </a:t>
            </a:r>
          </a:p>
          <a:p>
            <a:pPr lvl="2">
              <a:lnSpc>
                <a:spcPct val="90000"/>
              </a:lnSpc>
            </a:pPr>
            <a:r>
              <a:rPr lang="en-US" sz="3200" dirty="0"/>
              <a:t>new valid </a:t>
            </a:r>
            <a:r>
              <a:rPr lang="en-US" sz="3200" dirty="0" smtClean="0"/>
              <a:t>contract</a:t>
            </a:r>
            <a:r>
              <a:rPr lang="en-US" sz="3200" dirty="0"/>
              <a:t>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9745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</a:t>
            </a:r>
            <a:r>
              <a:rPr lang="en-US" dirty="0"/>
              <a:t>by Agreement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y </a:t>
            </a:r>
            <a:r>
              <a:rPr lang="en-US" dirty="0"/>
              <a:t>Settlement Agreement.</a:t>
            </a:r>
          </a:p>
          <a:p>
            <a:r>
              <a:rPr lang="en-US" dirty="0"/>
              <a:t>B</a:t>
            </a:r>
            <a:r>
              <a:rPr lang="en-US" dirty="0" smtClean="0"/>
              <a:t>y </a:t>
            </a:r>
            <a:r>
              <a:rPr lang="en-US" dirty="0"/>
              <a:t>Accord and Satisfaction.</a:t>
            </a:r>
          </a:p>
          <a:p>
            <a:pPr lvl="1"/>
            <a:r>
              <a:rPr lang="en-US" dirty="0"/>
              <a:t>Accord: contract to perform existing contractual duty not yet discharged.</a:t>
            </a:r>
          </a:p>
          <a:p>
            <a:pPr lvl="1"/>
            <a:r>
              <a:rPr lang="en-US" dirty="0"/>
              <a:t>Satisfaction: performance of </a:t>
            </a:r>
            <a:r>
              <a:rPr lang="en-US" dirty="0" smtClean="0"/>
              <a:t>accord.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0892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§4: </a:t>
            </a:r>
            <a:r>
              <a:rPr lang="en-US" dirty="0"/>
              <a:t>Discharge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 </a:t>
            </a:r>
            <a:r>
              <a:rPr lang="en-US" dirty="0"/>
              <a:t>of Law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>
              <a:spcBef>
                <a:spcPts val="456"/>
              </a:spcBef>
            </a:pPr>
            <a:r>
              <a:rPr lang="en-US" dirty="0" smtClean="0"/>
              <a:t>Material Alteration: innocent </a:t>
            </a:r>
            <a:r>
              <a:rPr lang="en-US" dirty="0"/>
              <a:t>party is discharged after material alteration. </a:t>
            </a:r>
          </a:p>
          <a:p>
            <a:pPr>
              <a:spcBef>
                <a:spcPts val="456"/>
              </a:spcBef>
            </a:pPr>
            <a:r>
              <a:rPr lang="en-US" dirty="0"/>
              <a:t>Statutes of Limitations.</a:t>
            </a:r>
          </a:p>
          <a:p>
            <a:pPr>
              <a:spcBef>
                <a:spcPts val="456"/>
              </a:spcBef>
            </a:pPr>
            <a:r>
              <a:rPr lang="en-US" dirty="0"/>
              <a:t>Bankruptcy: generally bars enforcement of non-exempt transactions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61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/>
              <a:t>Discharge </a:t>
            </a:r>
            <a:r>
              <a:rPr lang="en-US" dirty="0"/>
              <a:t>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 </a:t>
            </a:r>
            <a:r>
              <a:rPr lang="en-US" dirty="0"/>
              <a:t>of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pPr>
              <a:spcBef>
                <a:spcPts val="456"/>
              </a:spcBef>
            </a:pPr>
            <a:r>
              <a:rPr lang="en-US" dirty="0" smtClean="0"/>
              <a:t>Impossibility of Performance.</a:t>
            </a:r>
          </a:p>
          <a:p>
            <a:pPr lvl="1"/>
            <a:r>
              <a:rPr lang="en-US" dirty="0" smtClean="0"/>
              <a:t>Objective Impossibility of Performance: supervening event was </a:t>
            </a:r>
            <a:r>
              <a:rPr lang="en-US" i="1" dirty="0" smtClean="0"/>
              <a:t>not foreseeable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When Performance is Impossible.</a:t>
            </a:r>
          </a:p>
          <a:p>
            <a:pPr lvl="2"/>
            <a:r>
              <a:rPr lang="en-US" dirty="0" smtClean="0"/>
              <a:t>Death </a:t>
            </a:r>
            <a:r>
              <a:rPr lang="en-US" dirty="0"/>
              <a:t>or Incapacitation in personal contract prior to performance,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9380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/>
              <a:t>Discharge </a:t>
            </a:r>
            <a:r>
              <a:rPr lang="en-US" dirty="0"/>
              <a:t>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 </a:t>
            </a:r>
            <a:r>
              <a:rPr lang="en-US" dirty="0"/>
              <a:t>of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pPr>
              <a:spcBef>
                <a:spcPts val="456"/>
              </a:spcBef>
            </a:pPr>
            <a:r>
              <a:rPr lang="en-US" dirty="0" smtClean="0"/>
              <a:t>Impossibility of Performance.</a:t>
            </a:r>
          </a:p>
          <a:p>
            <a:pPr lvl="1"/>
            <a:r>
              <a:rPr lang="en-US" dirty="0" smtClean="0"/>
              <a:t>When Performance is Impossible.</a:t>
            </a:r>
          </a:p>
          <a:p>
            <a:pPr lvl="2"/>
            <a:r>
              <a:rPr lang="en-US" dirty="0" smtClean="0"/>
              <a:t>Destruction of the Subject Matter; or</a:t>
            </a:r>
          </a:p>
          <a:p>
            <a:pPr lvl="2"/>
            <a:r>
              <a:rPr lang="en-US" dirty="0" smtClean="0"/>
              <a:t>Change in Law makes Contract Illegal.</a:t>
            </a:r>
          </a:p>
          <a:p>
            <a:pPr lvl="1">
              <a:spcBef>
                <a:spcPts val="456"/>
              </a:spcBef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8482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/>
              <a:t>Discharge </a:t>
            </a:r>
            <a:r>
              <a:rPr lang="en-US" dirty="0"/>
              <a:t>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 </a:t>
            </a:r>
            <a:r>
              <a:rPr lang="en-US" dirty="0"/>
              <a:t>of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pPr>
              <a:spcBef>
                <a:spcPts val="456"/>
              </a:spcBef>
            </a:pPr>
            <a:r>
              <a:rPr lang="en-US" dirty="0" smtClean="0"/>
              <a:t>Impossibility of Performance.</a:t>
            </a:r>
          </a:p>
          <a:p>
            <a:pPr lvl="1"/>
            <a:r>
              <a:rPr lang="en-US" dirty="0" smtClean="0"/>
              <a:t>Temporary Impossibility.</a:t>
            </a:r>
          </a:p>
          <a:p>
            <a:r>
              <a:rPr lang="en-US" dirty="0" smtClean="0"/>
              <a:t>Commercial </a:t>
            </a:r>
            <a:r>
              <a:rPr lang="en-US" dirty="0"/>
              <a:t>Impracticability.</a:t>
            </a:r>
          </a:p>
          <a:p>
            <a:pPr lvl="1"/>
            <a:r>
              <a:rPr lang="en-US" dirty="0"/>
              <a:t>Performance becomes </a:t>
            </a:r>
            <a:r>
              <a:rPr lang="en-US" i="1" dirty="0"/>
              <a:t>extremely</a:t>
            </a:r>
            <a:r>
              <a:rPr lang="en-US" dirty="0"/>
              <a:t> difficult or costly, and not have been known by parties when contract made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25754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/>
              <a:t>Discharge </a:t>
            </a:r>
            <a:r>
              <a:rPr lang="en-US" dirty="0"/>
              <a:t>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 </a:t>
            </a:r>
            <a:r>
              <a:rPr lang="en-US" dirty="0"/>
              <a:t>of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/>
              <a:t>Frustration of Purpose.</a:t>
            </a:r>
          </a:p>
          <a:p>
            <a:pPr lvl="1"/>
            <a:r>
              <a:rPr lang="en-US" sz="3800" dirty="0"/>
              <a:t>Supervening event </a:t>
            </a:r>
            <a:r>
              <a:rPr lang="en-US" sz="3800" dirty="0" smtClean="0"/>
              <a:t>makes </a:t>
            </a:r>
            <a:r>
              <a:rPr lang="en-US" sz="3800" dirty="0"/>
              <a:t>it impossible to attain purpose both parties had in mind.</a:t>
            </a:r>
          </a:p>
          <a:p>
            <a:pPr lvl="1"/>
            <a:r>
              <a:rPr lang="en-US" sz="3800" dirty="0"/>
              <a:t>Event must not have been </a:t>
            </a:r>
            <a:r>
              <a:rPr lang="en-US" sz="3800" dirty="0" smtClean="0"/>
              <a:t>foreseeable</a:t>
            </a:r>
            <a:r>
              <a:rPr lang="en-US" sz="3800" dirty="0"/>
              <a:t>, and </a:t>
            </a:r>
            <a:r>
              <a:rPr lang="en-US" sz="3800" u="sng" dirty="0"/>
              <a:t>decreases value </a:t>
            </a:r>
            <a:r>
              <a:rPr lang="en-US" sz="3800" dirty="0"/>
              <a:t>of what a party receives under contract. </a:t>
            </a:r>
            <a:endParaRPr lang="en-US" sz="3800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018393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Discharge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719589"/>
            <a:ext cx="6934200" cy="4681211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6501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§1: </a:t>
            </a:r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possible future event, the occurrence or nonoccurrence of which will trigger the performance of a legal obligation or terminate an existing obligation under a contract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3212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Precedent.</a:t>
            </a:r>
          </a:p>
          <a:p>
            <a:pPr lvl="1"/>
            <a:r>
              <a:rPr lang="en-US" dirty="0"/>
              <a:t>Condition that must be fulfilled before a party’s performance can be required.</a:t>
            </a:r>
          </a:p>
          <a:p>
            <a:pPr lvl="1"/>
            <a:r>
              <a:rPr lang="en-US" dirty="0"/>
              <a:t>Requires absolute duty to perform.</a:t>
            </a:r>
          </a:p>
          <a:p>
            <a:pPr lvl="1"/>
            <a:r>
              <a:rPr lang="en-US" b="1" cap="small" dirty="0">
                <a:solidFill>
                  <a:srgbClr val="068000"/>
                </a:solidFill>
              </a:rPr>
              <a:t>CASE 18.1  </a:t>
            </a:r>
            <a:r>
              <a:rPr lang="en-US" b="1" i="1" cap="small" dirty="0">
                <a:solidFill>
                  <a:srgbClr val="068000"/>
                </a:solidFill>
              </a:rPr>
              <a:t>Pack 2000, Inc. v. Cushman </a:t>
            </a:r>
            <a:r>
              <a:rPr lang="en-US" b="1" cap="small" dirty="0">
                <a:solidFill>
                  <a:srgbClr val="068000"/>
                </a:solidFill>
              </a:rPr>
              <a:t>(2011)</a:t>
            </a:r>
            <a:r>
              <a:rPr lang="en-US" b="1" cap="small" dirty="0" smtClean="0">
                <a:solidFill>
                  <a:srgbClr val="068000"/>
                </a:solidFill>
              </a:rPr>
              <a:t>.</a:t>
            </a:r>
            <a:endParaRPr lang="en-US" b="1" cap="small" dirty="0">
              <a:solidFill>
                <a:srgbClr val="068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140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Subsequent.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a condition operates to terminate a party’s absolute promise to perform, after the time of absolute performance was due.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The Restatement </a:t>
            </a:r>
            <a:r>
              <a:rPr lang="en-US" dirty="0"/>
              <a:t>refers to both precedent and subsequent as ‘conditions</a:t>
            </a:r>
            <a:r>
              <a:rPr lang="en-US" dirty="0" smtClean="0"/>
              <a:t>.’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7012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Concurrent.</a:t>
            </a:r>
          </a:p>
          <a:p>
            <a:pPr lvl="1"/>
            <a:r>
              <a:rPr lang="en-US" dirty="0"/>
              <a:t>When each party’s performance is conditioned on the other party’s performance or tender.</a:t>
            </a:r>
          </a:p>
          <a:p>
            <a:pPr lvl="1"/>
            <a:r>
              <a:rPr lang="en-US" dirty="0"/>
              <a:t>Both parties required to perform their duties simultaneously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4115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Express and Implied.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Express conditions: provided in the parties’ agreement, usually preceded by words such as “If” or “Provided.”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Implied conditions: understood to be a part of the contract, depending on the purpose.</a:t>
            </a:r>
          </a:p>
        </p:txBody>
      </p:sp>
    </p:spTree>
    <p:extLst>
      <p:ext uri="{BB962C8B-B14F-4D97-AF65-F5344CB8AC3E}">
        <p14:creationId xmlns="" xmlns:p14="http://schemas.microsoft.com/office/powerpoint/2010/main" val="464772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§2: </a:t>
            </a:r>
            <a:r>
              <a:rPr lang="en-US" dirty="0"/>
              <a:t>Discharge by Performance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sz="4200" dirty="0"/>
              <a:t>Both parties fulfill their respective duties by performing the acts they have promised.</a:t>
            </a:r>
          </a:p>
          <a:p>
            <a:r>
              <a:rPr lang="en-US" sz="4200" dirty="0"/>
              <a:t>Tender of performance: unconditional offer to perform.</a:t>
            </a:r>
          </a:p>
          <a:p>
            <a:r>
              <a:rPr lang="en-US" sz="4200" dirty="0"/>
              <a:t>Types of </a:t>
            </a:r>
            <a:r>
              <a:rPr lang="en-US" sz="4200" dirty="0" smtClean="0"/>
              <a:t>Performance</a:t>
            </a:r>
            <a:r>
              <a:rPr lang="en-US" sz="4200" dirty="0" smtClean="0">
                <a:sym typeface="Wingdings" pitchFamily="2" charset="2"/>
              </a:rPr>
              <a:t></a:t>
            </a:r>
            <a:endParaRPr lang="en-US" sz="42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9853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</a:t>
            </a:r>
            <a:r>
              <a:rPr lang="en-US" dirty="0"/>
              <a:t>by Performance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Complete Performance.</a:t>
            </a:r>
          </a:p>
          <a:p>
            <a:pPr lvl="1"/>
            <a:r>
              <a:rPr lang="en-US" sz="3800" dirty="0"/>
              <a:t>Parties perform exactly as agreed, or ‘perfect.’  </a:t>
            </a:r>
          </a:p>
          <a:p>
            <a:pPr lvl="1"/>
            <a:r>
              <a:rPr lang="en-US" sz="3800" dirty="0"/>
              <a:t>All conditions satisfied.</a:t>
            </a:r>
          </a:p>
        </p:txBody>
      </p:sp>
    </p:spTree>
    <p:extLst>
      <p:ext uri="{BB962C8B-B14F-4D97-AF65-F5344CB8AC3E}">
        <p14:creationId xmlns="" xmlns:p14="http://schemas.microsoft.com/office/powerpoint/2010/main" val="3735639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2833</TotalTime>
  <Words>915</Words>
  <Application>Microsoft Office PowerPoint</Application>
  <PresentationFormat>On-screen Show (4:3)</PresentationFormat>
  <Paragraphs>164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Apex</vt:lpstr>
      <vt:lpstr>Chapter  18:  Performance  and Discharge in Traditional  and E-Contracts</vt:lpstr>
      <vt:lpstr>Introduction</vt:lpstr>
      <vt:lpstr>§1: Conditions</vt:lpstr>
      <vt:lpstr>Conditions</vt:lpstr>
      <vt:lpstr>Conditions</vt:lpstr>
      <vt:lpstr>Conditions</vt:lpstr>
      <vt:lpstr>Conditions</vt:lpstr>
      <vt:lpstr>§2: Discharge by Performance </vt:lpstr>
      <vt:lpstr>Discharge by Performance </vt:lpstr>
      <vt:lpstr>Discharge by Performance </vt:lpstr>
      <vt:lpstr>Discharge by Performance </vt:lpstr>
      <vt:lpstr>Discharge by Performance </vt:lpstr>
      <vt:lpstr>Discharge by Performance </vt:lpstr>
      <vt:lpstr>Discharge by Performance </vt:lpstr>
      <vt:lpstr>Discharge by Performance </vt:lpstr>
      <vt:lpstr>Discharge by Performance </vt:lpstr>
      <vt:lpstr>Discharge by Performance </vt:lpstr>
      <vt:lpstr>§3: Discharge by Agreement</vt:lpstr>
      <vt:lpstr>Discharge by Agreement</vt:lpstr>
      <vt:lpstr>Discharge by Agreement</vt:lpstr>
      <vt:lpstr>Discharge by Agreement</vt:lpstr>
      <vt:lpstr>§4: Discharge by  Operation of Law</vt:lpstr>
      <vt:lpstr>Discharge by  Operation of Law</vt:lpstr>
      <vt:lpstr>Discharge by  Operation of Law</vt:lpstr>
      <vt:lpstr>Discharge by  Operation of Law</vt:lpstr>
      <vt:lpstr>Discharge by  Operation of Law</vt:lpstr>
      <vt:lpstr>Contract Discharge</vt:lpstr>
    </vt:vector>
  </TitlesOfParts>
  <Manager/>
  <Company>LoyolaCenter.org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Clarkson, Business Law 13th</dc:title>
  <dc:subject/>
  <dc:creator>Joseph Zavaletta, JAZCO</dc:creator>
  <cp:keywords/>
  <dc:description/>
  <cp:lastModifiedBy>Lamar, Jan</cp:lastModifiedBy>
  <cp:revision>280</cp:revision>
  <dcterms:created xsi:type="dcterms:W3CDTF">2010-07-08T19:43:46Z</dcterms:created>
  <dcterms:modified xsi:type="dcterms:W3CDTF">2013-08-21T17:43:34Z</dcterms:modified>
  <cp:category/>
</cp:coreProperties>
</file>