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1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0" r:id="rId24"/>
    <p:sldId id="291" r:id="rId25"/>
    <p:sldId id="292" r:id="rId26"/>
    <p:sldId id="293" r:id="rId27"/>
    <p:sldId id="294" r:id="rId28"/>
    <p:sldId id="295" r:id="rId29"/>
    <p:sldId id="29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79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7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4CC7D-53C9-4F32-873F-087A435ABBD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5E6A3-3E9D-4C93-A22C-CE14BE3738D1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45FF3-6EBE-49E1-93A1-9D41E848A811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45FF3-6EBE-49E1-93A1-9D41E848A811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45FF3-6EBE-49E1-93A1-9D41E848A811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45FF3-6EBE-49E1-93A1-9D41E848A811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45FF3-6EBE-49E1-93A1-9D41E848A811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45FF3-6EBE-49E1-93A1-9D41E848A811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45FF3-6EBE-49E1-93A1-9D41E848A811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4CC7D-53C9-4F32-873F-087A435ABBD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4CC7D-53C9-4F32-873F-087A435ABBD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4CC7D-53C9-4F32-873F-087A435ABBD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4CC7D-53C9-4F32-873F-087A435ABBD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4CC7D-53C9-4F32-873F-087A435ABBD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4CC7D-53C9-4F32-873F-087A435ABBD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4CC7D-53C9-4F32-873F-087A435ABBD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</a:t>
            </a:r>
            <a:r>
              <a:rPr lang="en-US" sz="4400" b="0" cap="small" spc="100" dirty="0">
                <a:solidFill>
                  <a:srgbClr val="FDD986"/>
                </a:solidFill>
                <a:ea typeface="+mj-ea"/>
              </a:rPr>
              <a:t> </a:t>
            </a: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9:  Internet Law, Social Media, and Privacy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 </a:t>
            </a:r>
            <a:r>
              <a:rPr lang="en-US" dirty="0" smtClean="0">
                <a:cs typeface="Times New Roman" pitchFamily="18" charset="0"/>
              </a:rPr>
              <a:t>2: </a:t>
            </a:r>
            <a:r>
              <a:rPr lang="en-US" dirty="0">
                <a:cs typeface="Times New Roman" pitchFamily="18" charset="0"/>
              </a:rPr>
              <a:t>Copyrights in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Digital </a:t>
            </a:r>
            <a:r>
              <a:rPr lang="en-US" dirty="0">
                <a:cs typeface="Times New Roman" pitchFamily="18" charset="0"/>
              </a:rPr>
              <a:t>Information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9"/>
            <a:ext cx="8229600" cy="4298950"/>
          </a:xfrm>
        </p:spPr>
        <p:txBody>
          <a:bodyPr/>
          <a:lstStyle/>
          <a:p>
            <a:r>
              <a:rPr lang="en-US" dirty="0"/>
              <a:t>Based on the Copyright Act of 1976.</a:t>
            </a:r>
          </a:p>
          <a:p>
            <a:r>
              <a:rPr lang="en-US" dirty="0" smtClean="0"/>
              <a:t>Infringement </a:t>
            </a:r>
            <a:r>
              <a:rPr lang="en-US" dirty="0"/>
              <a:t>may occur when a song (or any part of it) is copied or downloaded into a computer.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9407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Copyrights </a:t>
            </a:r>
            <a:r>
              <a:rPr lang="en-US" dirty="0">
                <a:cs typeface="Times New Roman" pitchFamily="18" charset="0"/>
              </a:rPr>
              <a:t>in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Digital </a:t>
            </a:r>
            <a:r>
              <a:rPr lang="en-US" dirty="0">
                <a:cs typeface="Times New Roman" pitchFamily="18" charset="0"/>
              </a:rPr>
              <a:t>Information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9"/>
            <a:ext cx="8623736" cy="4298950"/>
          </a:xfrm>
        </p:spPr>
        <p:txBody>
          <a:bodyPr/>
          <a:lstStyle/>
          <a:p>
            <a:r>
              <a:rPr lang="en-US" dirty="0"/>
              <a:t>Digital Millennium Copyright </a:t>
            </a:r>
            <a:r>
              <a:rPr lang="en-US" dirty="0" smtClean="0"/>
              <a:t>Act.</a:t>
            </a:r>
            <a:endParaRPr lang="en-US" dirty="0"/>
          </a:p>
          <a:p>
            <a:pPr lvl="1"/>
            <a:r>
              <a:rPr lang="en-US" sz="3600" dirty="0"/>
              <a:t>Provides civil and criminal penalties to circumvent encryption software (like DVD).</a:t>
            </a:r>
          </a:p>
          <a:p>
            <a:pPr lvl="1"/>
            <a:r>
              <a:rPr lang="en-US" sz="3600" dirty="0"/>
              <a:t>Limits ISP liability for subscriber </a:t>
            </a:r>
            <a:r>
              <a:rPr lang="en-US" sz="3600" dirty="0" smtClean="0"/>
              <a:t>acts.</a:t>
            </a:r>
            <a:endParaRPr lang="en-US" sz="3600" dirty="0"/>
          </a:p>
          <a:p>
            <a:pPr lvl="1"/>
            <a:r>
              <a:rPr lang="en-US" sz="3600" dirty="0"/>
              <a:t>‘Fair Use’ Exceptions for Libraries, universities and others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899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Copyrights </a:t>
            </a:r>
            <a:r>
              <a:rPr lang="en-US" dirty="0">
                <a:cs typeface="Times New Roman" pitchFamily="18" charset="0"/>
              </a:rPr>
              <a:t>in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Digital </a:t>
            </a:r>
            <a:r>
              <a:rPr lang="en-US" dirty="0">
                <a:cs typeface="Times New Roman" pitchFamily="18" charset="0"/>
              </a:rPr>
              <a:t>Information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8"/>
            <a:ext cx="8623736" cy="46366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MP3 and File Sharing Technology.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Methods of File Sharing.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Peer </a:t>
            </a:r>
            <a:r>
              <a:rPr lang="en-US" sz="3200" dirty="0"/>
              <a:t>to Peer (P2P) Networking</a:t>
            </a:r>
            <a:r>
              <a:rPr lang="en-US" sz="32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Sharing Stored Music files (</a:t>
            </a:r>
            <a:r>
              <a:rPr lang="en-US" sz="3200" dirty="0"/>
              <a:t>Napster, Kazaa, Gnutella</a:t>
            </a:r>
            <a:r>
              <a:rPr lang="en-US" sz="3200" dirty="0" smtClean="0"/>
              <a:t>) and vicarious liability.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600" dirty="0" smtClean="0"/>
              <a:t>“</a:t>
            </a:r>
            <a:r>
              <a:rPr lang="en-US" sz="3600" dirty="0"/>
              <a:t>Cloud </a:t>
            </a:r>
            <a:r>
              <a:rPr lang="en-US" sz="3600" dirty="0" smtClean="0"/>
              <a:t>Computing.</a:t>
            </a:r>
          </a:p>
          <a:p>
            <a:pPr lvl="1">
              <a:lnSpc>
                <a:spcPct val="90000"/>
              </a:lnSpc>
            </a:pPr>
            <a:r>
              <a:rPr lang="en-US" sz="3600" b="1" cap="small" dirty="0" smtClean="0">
                <a:solidFill>
                  <a:srgbClr val="068000"/>
                </a:solidFill>
              </a:rPr>
              <a:t>CASE 9.2  </a:t>
            </a:r>
            <a:r>
              <a:rPr lang="en-US" sz="3600" b="1" i="1" cap="small" dirty="0" smtClean="0">
                <a:solidFill>
                  <a:srgbClr val="068000"/>
                </a:solidFill>
              </a:rPr>
              <a:t>Maverick Recording Co. v. Harper </a:t>
            </a:r>
            <a:r>
              <a:rPr lang="en-US" sz="3600" b="1" cap="small" dirty="0" smtClean="0">
                <a:solidFill>
                  <a:srgbClr val="068000"/>
                </a:solidFill>
              </a:rPr>
              <a:t>(2010).</a:t>
            </a:r>
            <a:endParaRPr lang="en-US" sz="3600" b="1" cap="small" dirty="0">
              <a:solidFill>
                <a:srgbClr val="068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835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Copyrights </a:t>
            </a:r>
            <a:r>
              <a:rPr lang="en-US" dirty="0">
                <a:cs typeface="Times New Roman" pitchFamily="18" charset="0"/>
              </a:rPr>
              <a:t>in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Digital </a:t>
            </a:r>
            <a:r>
              <a:rPr lang="en-US" dirty="0">
                <a:cs typeface="Times New Roman" pitchFamily="18" charset="0"/>
              </a:rPr>
              <a:t>Information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8"/>
            <a:ext cx="8471336" cy="46366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MP3 and File Sharing Technology.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DVDs and File Sharing. 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U.S. Supreme Court has held that companies are vicariously liable when they distribute file-sharing software intending that it be used  to violate copyright laws</a:t>
            </a:r>
            <a:r>
              <a:rPr lang="en-US" sz="32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“TorrentSpy” owners order to pay $111 million.</a:t>
            </a:r>
            <a:endParaRPr lang="en-US" sz="32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9070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 </a:t>
            </a:r>
            <a:r>
              <a:rPr lang="en-US" dirty="0" smtClean="0">
                <a:cs typeface="Times New Roman" pitchFamily="18" charset="0"/>
              </a:rPr>
              <a:t>3: Social Media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8"/>
            <a:ext cx="8471336" cy="46366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Legal Issues.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Does infringement occur if a Facebook user posts copyrighted material?  Is there a fair-use exception? What if the material is only for comment or discussion, not for profit?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7693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Social Media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8"/>
            <a:ext cx="8471336" cy="46366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Legal Issues.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Discovery in litigation almost always includes social media content.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Criminal Investigations.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Administrative Agencies.</a:t>
            </a:r>
          </a:p>
          <a:p>
            <a:pPr lvl="2">
              <a:lnSpc>
                <a:spcPct val="90000"/>
              </a:lnSpc>
            </a:pPr>
            <a:r>
              <a:rPr lang="en-US" b="1" cap="small" dirty="0" smtClean="0">
                <a:solidFill>
                  <a:srgbClr val="068000"/>
                </a:solidFill>
              </a:rPr>
              <a:t>CASE 9.3  </a:t>
            </a:r>
            <a:r>
              <a:rPr lang="en-US" b="1" i="1" cap="small" dirty="0" smtClean="0">
                <a:solidFill>
                  <a:srgbClr val="068000"/>
                </a:solidFill>
              </a:rPr>
              <a:t>In re O’Brien </a:t>
            </a:r>
            <a:r>
              <a:rPr lang="en-US" b="1" cap="small" dirty="0" smtClean="0">
                <a:solidFill>
                  <a:srgbClr val="068000"/>
                </a:solidFill>
              </a:rPr>
              <a:t>(2013).</a:t>
            </a:r>
            <a:endParaRPr lang="en-US" b="1" cap="small" dirty="0">
              <a:solidFill>
                <a:srgbClr val="068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2706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Social Media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8"/>
            <a:ext cx="8471336" cy="46366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Legal Issues.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Employers’ Social Media Policies.</a:t>
            </a:r>
            <a:endParaRPr lang="en-US" b="1" cap="small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If employee violates company policy on social media (during work), the employee may be disciplined. 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3306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Social Media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8"/>
            <a:ext cx="8471336" cy="46366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Electronic Communications Privacy Act.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Prohibits interception of any wire, oral, or electronic communication.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Also prohibits the intentional disclosure of said information.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8956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Social Media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8"/>
            <a:ext cx="8623736" cy="46366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Electronic Communications Privacy Act. </a:t>
            </a:r>
          </a:p>
          <a:p>
            <a:pPr lvl="1">
              <a:lnSpc>
                <a:spcPct val="90000"/>
              </a:lnSpc>
            </a:pPr>
            <a:r>
              <a:rPr lang="en-US" u="sng" dirty="0" smtClean="0"/>
              <a:t>Exclusions</a:t>
            </a:r>
            <a:r>
              <a:rPr lang="en-US" dirty="0" smtClean="0"/>
              <a:t>: what employer authorizes in the “ordinary course” of its business.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Stored Communications: prohibited, provides for both criminal and civil penalties. 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3735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Social Media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8"/>
            <a:ext cx="8623736" cy="46366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Protection of Social Media Passwords.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2013: four states have passed laws to protect users from disclosing passwords (including virtually any online storage – iTunes, icloud, etc).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5130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 </a:t>
            </a:r>
            <a:r>
              <a:rPr lang="en-US" dirty="0" smtClean="0">
                <a:cs typeface="Times New Roman" pitchFamily="18" charset="0"/>
              </a:rPr>
              <a:t>1: Internet Law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Spam: unsolicited </a:t>
            </a:r>
            <a:r>
              <a:rPr lang="en-US" dirty="0"/>
              <a:t>“junk” emails with ads, solicitations, and other messages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State Regulation of Spam.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Thirty-six states have legislation requiring an “opt out” of further email ads.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1642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Social Media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8"/>
            <a:ext cx="8623736" cy="46366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Company-Wide Social Media Networks.</a:t>
            </a:r>
          </a:p>
          <a:p>
            <a:pPr lvl="1">
              <a:lnSpc>
                <a:spcPct val="90000"/>
              </a:lnSpc>
            </a:pPr>
            <a:r>
              <a:rPr lang="en-US" sz="3800" dirty="0" smtClean="0"/>
              <a:t>Offered referred to as an ‘intranet’ these are online places for employees to discuss company services and products. </a:t>
            </a:r>
          </a:p>
          <a:p>
            <a:pPr lvl="1">
              <a:lnSpc>
                <a:spcPct val="90000"/>
              </a:lnSpc>
            </a:pPr>
            <a:r>
              <a:rPr lang="en-US" sz="3800" dirty="0" smtClean="0"/>
              <a:t>Intranets afford protection of Trade Secrets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0301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Social Media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64" y="1764148"/>
            <a:ext cx="8623736" cy="46366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Company-Wide Social Media Networks.</a:t>
            </a:r>
          </a:p>
          <a:p>
            <a:pPr lvl="1">
              <a:lnSpc>
                <a:spcPct val="90000"/>
              </a:lnSpc>
            </a:pPr>
            <a:r>
              <a:rPr lang="en-US" sz="3800" dirty="0" smtClean="0"/>
              <a:t>Offered referred to as an ‘intranet’ these are online places for employees to discuss company services and products. </a:t>
            </a:r>
          </a:p>
          <a:p>
            <a:pPr lvl="1">
              <a:lnSpc>
                <a:spcPct val="90000"/>
              </a:lnSpc>
            </a:pPr>
            <a:r>
              <a:rPr lang="en-US" sz="3800" dirty="0" smtClean="0"/>
              <a:t>Intranets afford protection of Trade Secrets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608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§4: Online Defamation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Cyber torts arise on the internet.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Identifying the Author of Online Defamation.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Threshold barrier to suing an internet service provider (ISP).  Suits are now brought by “John Does” until discovery is completed.</a:t>
            </a:r>
            <a:r>
              <a:rPr lang="en-US" sz="4000" dirty="0" smtClean="0">
                <a:sym typeface="Wingdings" pitchFamily="2" charset="2"/>
              </a:rPr>
              <a:t></a:t>
            </a:r>
            <a:endParaRPr lang="en-US" sz="4000" dirty="0" smtClean="0"/>
          </a:p>
          <a:p>
            <a:pPr>
              <a:lnSpc>
                <a:spcPct val="90000"/>
              </a:lnSpc>
              <a:buNone/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477000"/>
            <a:ext cx="1066800" cy="381000"/>
          </a:xfrm>
          <a:prstGeom prst="rect">
            <a:avLst/>
          </a:prstGeom>
        </p:spPr>
        <p:txBody>
          <a:bodyPr/>
          <a:lstStyle/>
          <a:p>
            <a:fld id="{3CA1CE7B-34F2-4227-A4AD-D9BC0DB13E2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399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Defamation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Liability of ISPs.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Communications Decency Act provides broad protection for ISPs, but there are limits to immunity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General Rule: ISPs treated differently than publishers in defamation suits.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6501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Defamation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Liability of ISPs.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Exceptions: Roommate.com was ordered to pay $500,000 for invasive questions that prompted ‘discriminatory’ preferences.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4649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§5: Privacy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Major social media and internet sites have been accused of violating users’ privacy rights.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to prevail in an invasion of privacy lawsuit, the plaintiff must have had a reasonable expectation of privacy.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637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Does a plaintiff have a reasonable expectation of privacy on FaceBook?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Distinguish from online banking or credit card sites.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230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Data Collection and Cookies.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Does collection information on  consumers violate any privacy right?  Should retailers be allowed to “sell” that information to third parties?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What about “targeted advertising”?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8874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Internet Companies’ Privacy Policies.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FTC investigates consumer complaints.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Consumer Privacy Bill of Rights.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6409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Privacy Bill of Rights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9144000" cy="3235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51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Internet Law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Spam.</a:t>
            </a:r>
          </a:p>
          <a:p>
            <a:pPr lvl="1"/>
            <a:r>
              <a:rPr lang="en-US" dirty="0" smtClean="0"/>
              <a:t>Federal </a:t>
            </a:r>
            <a:r>
              <a:rPr lang="en-US" dirty="0"/>
              <a:t>CAN-SPAM Act.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U.S. Safe Web </a:t>
            </a:r>
            <a:r>
              <a:rPr lang="en-US" dirty="0" smtClean="0"/>
              <a:t>Act.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Allows </a:t>
            </a:r>
            <a:r>
              <a:rPr lang="en-US" dirty="0"/>
              <a:t>FTC to share information with foreign agencies investigating and prosecuting cyber crimes.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1136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Internet Law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Spam.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U.S</a:t>
            </a:r>
            <a:r>
              <a:rPr lang="en-US" dirty="0"/>
              <a:t>. Safe Web </a:t>
            </a:r>
            <a:r>
              <a:rPr lang="en-US" dirty="0" smtClean="0"/>
              <a:t>Act.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Provides </a:t>
            </a:r>
            <a:r>
              <a:rPr lang="en-US" dirty="0"/>
              <a:t>ISP’s with immunity from liability for supplying subscriber information to FTC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1351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Internet Law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Domain Names.  An </a:t>
            </a:r>
            <a:r>
              <a:rPr lang="en-US" dirty="0"/>
              <a:t>internet address, consisting </a:t>
            </a:r>
            <a:r>
              <a:rPr lang="en-US" dirty="0" smtClean="0"/>
              <a:t>of:</a:t>
            </a:r>
            <a:endParaRPr lang="en-US" dirty="0"/>
          </a:p>
          <a:p>
            <a:pPr lvl="1"/>
            <a:r>
              <a:rPr lang="en-US" sz="3600" dirty="0"/>
              <a:t>A “top level domain” to the </a:t>
            </a:r>
            <a:r>
              <a:rPr lang="en-US" sz="3600" i="1" dirty="0"/>
              <a:t>right</a:t>
            </a:r>
            <a:r>
              <a:rPr lang="en-US" sz="3600" dirty="0"/>
              <a:t> of the “dot” (.com, .org, .edu) </a:t>
            </a:r>
            <a:r>
              <a:rPr lang="en-US" sz="3600" u="sng" dirty="0"/>
              <a:t>and </a:t>
            </a:r>
          </a:p>
          <a:p>
            <a:pPr lvl="1"/>
            <a:r>
              <a:rPr lang="en-US" sz="3600" dirty="0"/>
              <a:t>A “second level domain” to the </a:t>
            </a:r>
            <a:r>
              <a:rPr lang="en-US" sz="3600" i="1" dirty="0"/>
              <a:t>left</a:t>
            </a:r>
            <a:r>
              <a:rPr lang="en-US" sz="3600" dirty="0"/>
              <a:t> of the “dot” chosen by entity creating the domain name, e.g.,: </a:t>
            </a:r>
            <a:r>
              <a:rPr lang="en-US" sz="3600" u="sng" dirty="0" smtClean="0"/>
              <a:t>www.cengage.com</a:t>
            </a:r>
            <a:r>
              <a:rPr lang="en-US" sz="3600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2412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Internet Law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Domain Names.  </a:t>
            </a:r>
          </a:p>
          <a:p>
            <a:pPr lvl="1"/>
            <a:r>
              <a:rPr lang="en-US" dirty="0" smtClean="0"/>
              <a:t>Distribution System.</a:t>
            </a:r>
          </a:p>
          <a:p>
            <a:pPr lvl="2"/>
            <a:r>
              <a:rPr lang="en-US" dirty="0"/>
              <a:t>Internet Corporation for Assigned Names and Numbers (ICANN) overseas distribution of top-level domain names.</a:t>
            </a:r>
          </a:p>
          <a:p>
            <a:pPr lvl="3"/>
            <a:r>
              <a:rPr lang="en-US" dirty="0"/>
              <a:t>Overhauled its system to attempt to stop cybersquatting.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0201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Internet Law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Cybersquatting.</a:t>
            </a:r>
          </a:p>
          <a:p>
            <a:pPr lvl="1"/>
            <a:r>
              <a:rPr lang="en-US" dirty="0"/>
              <a:t>Anti-Cybersquatting Consumer Protection Act (1999) amended the Lanham Act.</a:t>
            </a:r>
          </a:p>
          <a:p>
            <a:pPr lvl="1"/>
            <a:r>
              <a:rPr lang="en-US" dirty="0"/>
              <a:t>Ongoing Problem of Cybersquatting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865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Internet Law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Cybersquatting.</a:t>
            </a:r>
          </a:p>
          <a:p>
            <a:pPr lvl="1"/>
            <a:r>
              <a:rPr lang="en-US" dirty="0" smtClean="0"/>
              <a:t>Typocybersquatting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Applicability and Sanctions of ACPA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Meta Tags.</a:t>
            </a:r>
          </a:p>
          <a:p>
            <a:pPr lvl="1"/>
            <a:r>
              <a:rPr lang="en-US" dirty="0" smtClean="0"/>
              <a:t>The Tabari’s and the Lexus.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2462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Internet Law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Trademark Dilution in the Online World.</a:t>
            </a:r>
          </a:p>
          <a:p>
            <a:pPr lvl="1"/>
            <a:r>
              <a:rPr lang="en-US" dirty="0" smtClean="0"/>
              <a:t>Does not require proof consumers would be confused.</a:t>
            </a:r>
          </a:p>
          <a:p>
            <a:pPr lvl="2"/>
            <a:r>
              <a:rPr lang="en-US" b="1" cap="small" dirty="0" smtClean="0">
                <a:solidFill>
                  <a:srgbClr val="068000"/>
                </a:solidFill>
              </a:rPr>
              <a:t>CASE 9.1  </a:t>
            </a:r>
            <a:r>
              <a:rPr lang="en-US" b="1" i="1" cap="small" dirty="0" smtClean="0">
                <a:solidFill>
                  <a:srgbClr val="068000"/>
                </a:solidFill>
              </a:rPr>
              <a:t>Hasbro, Inc. v. Internet Entertainment Group, Ltd. </a:t>
            </a:r>
            <a:r>
              <a:rPr lang="en-US" b="1" cap="small" dirty="0" smtClean="0">
                <a:solidFill>
                  <a:srgbClr val="068000"/>
                </a:solidFill>
              </a:rPr>
              <a:t>(1996). </a:t>
            </a:r>
            <a:endParaRPr lang="en-US" b="1" cap="small" dirty="0">
              <a:solidFill>
                <a:srgbClr val="068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1948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982</Words>
  <Application>Microsoft Office PowerPoint</Application>
  <PresentationFormat>On-screen Show (4:3)</PresentationFormat>
  <Paragraphs>173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Chapter  9:  Internet Law, Social Media, and Privacy</vt:lpstr>
      <vt:lpstr>§ 1: Internet Law</vt:lpstr>
      <vt:lpstr>Internet Law</vt:lpstr>
      <vt:lpstr>Internet Law</vt:lpstr>
      <vt:lpstr>Internet Law</vt:lpstr>
      <vt:lpstr>Internet Law</vt:lpstr>
      <vt:lpstr>Internet Law</vt:lpstr>
      <vt:lpstr>Internet Law</vt:lpstr>
      <vt:lpstr>Internet Law</vt:lpstr>
      <vt:lpstr>§ 2: Copyrights in  Digital Information</vt:lpstr>
      <vt:lpstr>Copyrights in  Digital Information</vt:lpstr>
      <vt:lpstr>Copyrights in  Digital Information</vt:lpstr>
      <vt:lpstr>Copyrights in  Digital Information</vt:lpstr>
      <vt:lpstr>§ 3: Social Media</vt:lpstr>
      <vt:lpstr>Social Media</vt:lpstr>
      <vt:lpstr>Social Media</vt:lpstr>
      <vt:lpstr>Social Media</vt:lpstr>
      <vt:lpstr>Social Media</vt:lpstr>
      <vt:lpstr>Social Media</vt:lpstr>
      <vt:lpstr>Social Media</vt:lpstr>
      <vt:lpstr>Social Media</vt:lpstr>
      <vt:lpstr>§4: Online Defamation</vt:lpstr>
      <vt:lpstr>Online Defamation</vt:lpstr>
      <vt:lpstr>Online Defamation</vt:lpstr>
      <vt:lpstr>§5: Privacy</vt:lpstr>
      <vt:lpstr>Privacy</vt:lpstr>
      <vt:lpstr>Privacy</vt:lpstr>
      <vt:lpstr>Privacy</vt:lpstr>
      <vt:lpstr>Consumer Privacy Bill of Rights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179</cp:revision>
  <dcterms:created xsi:type="dcterms:W3CDTF">2010-07-08T19:43:46Z</dcterms:created>
  <dcterms:modified xsi:type="dcterms:W3CDTF">2013-08-21T17:28:12Z</dcterms:modified>
  <cp:category/>
</cp:coreProperties>
</file>