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7" r:id="rId4"/>
    <p:sldId id="288" r:id="rId5"/>
    <p:sldId id="260" r:id="rId6"/>
    <p:sldId id="261" r:id="rId7"/>
    <p:sldId id="289" r:id="rId8"/>
    <p:sldId id="290" r:id="rId9"/>
    <p:sldId id="291" r:id="rId10"/>
    <p:sldId id="292" r:id="rId11"/>
    <p:sldId id="266" r:id="rId12"/>
    <p:sldId id="294" r:id="rId13"/>
    <p:sldId id="295" r:id="rId14"/>
    <p:sldId id="296" r:id="rId15"/>
    <p:sldId id="297" r:id="rId16"/>
    <p:sldId id="270" r:id="rId17"/>
    <p:sldId id="271" r:id="rId18"/>
    <p:sldId id="298" r:id="rId19"/>
    <p:sldId id="299" r:id="rId20"/>
    <p:sldId id="272" r:id="rId21"/>
    <p:sldId id="300" r:id="rId22"/>
    <p:sldId id="302" r:id="rId23"/>
    <p:sldId id="303" r:id="rId24"/>
    <p:sldId id="279" r:id="rId25"/>
    <p:sldId id="304" r:id="rId26"/>
    <p:sldId id="282" r:id="rId27"/>
    <p:sldId id="305" r:id="rId28"/>
    <p:sldId id="283" r:id="rId29"/>
    <p:sldId id="284" r:id="rId30"/>
    <p:sldId id="306" r:id="rId31"/>
    <p:sldId id="30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9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7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2729D-ADC5-4B7D-BADF-712C29A36BD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12898-DFBF-46DD-9832-D13CE7204C3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12898-DFBF-46DD-9832-D13CE7204C3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12898-DFBF-46DD-9832-D13CE7204C3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12898-DFBF-46DD-9832-D13CE7204C3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12898-DFBF-46DD-9832-D13CE7204C3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40A7-44DE-433F-9699-E9A93B340C0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F6C9F-BC3D-475A-87DC-A3972DA2010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F6C9F-BC3D-475A-87DC-A3972DA2010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F6C9F-BC3D-475A-87DC-A3972DA2010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EB39F-7BF3-47BE-AB37-0039D16198D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34799-2739-482B-9E81-D9B717A48A1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34799-2739-482B-9E81-D9B717A48A1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34799-2739-482B-9E81-D9B717A48A1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34799-2739-482B-9E81-D9B717A48A1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E29BC-00B9-427C-AA9E-D7B9B649A88E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E29BC-00B9-427C-AA9E-D7B9B649A88E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C21D2-7C01-48D8-9368-832F92608321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C21D2-7C01-48D8-9368-832F9260832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09596-FBFB-4903-9C4E-A75222DB0D3D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09596-FBFB-4903-9C4E-A75222DB0D3D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09596-FBFB-4903-9C4E-A75222DB0D3D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09596-FBFB-4903-9C4E-A75222DB0D3D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2729D-ADC5-4B7D-BADF-712C29A36BD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2729D-ADC5-4B7D-BADF-712C29A36BD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2729D-ADC5-4B7D-BADF-712C29A36BD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2729D-ADC5-4B7D-BADF-712C29A36BD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2729D-ADC5-4B7D-BADF-712C29A36BD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 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10: Criminal Law </a:t>
            </a:r>
            <a:b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</a:b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and Cyber Crime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</a:t>
            </a:r>
            <a:r>
              <a:rPr lang="en-US" dirty="0"/>
              <a:t>Liability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8082"/>
            <a:ext cx="8610600" cy="4640318"/>
          </a:xfrm>
        </p:spPr>
        <p:txBody>
          <a:bodyPr/>
          <a:lstStyle/>
          <a:p>
            <a:r>
              <a:rPr lang="en-US" sz="4400" dirty="0" smtClean="0"/>
              <a:t> </a:t>
            </a:r>
            <a:r>
              <a:rPr lang="en-US" dirty="0" smtClean="0"/>
              <a:t>Corporate Criminal Liability.</a:t>
            </a:r>
          </a:p>
          <a:p>
            <a:pPr lvl="1"/>
            <a:r>
              <a:rPr lang="en-US" dirty="0" smtClean="0"/>
              <a:t>Liability of Corporate Officers and Directors.</a:t>
            </a:r>
          </a:p>
          <a:p>
            <a:pPr lvl="2">
              <a:spcBef>
                <a:spcPts val="0"/>
              </a:spcBef>
            </a:pPr>
            <a:r>
              <a:rPr lang="en-US" dirty="0"/>
              <a:t>Corporate officers and directors are personally liable for </a:t>
            </a:r>
            <a:r>
              <a:rPr lang="en-US" dirty="0" smtClean="0"/>
              <a:t>crimes either they or their agents commit</a:t>
            </a:r>
            <a:r>
              <a:rPr lang="en-US" dirty="0"/>
              <a:t> </a:t>
            </a:r>
            <a:r>
              <a:rPr lang="en-US" dirty="0" smtClean="0"/>
              <a:t>under the “responsible corporate officer</a:t>
            </a:r>
            <a:r>
              <a:rPr lang="en-US" dirty="0"/>
              <a:t>” doctrine.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9240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§3:  </a:t>
            </a:r>
            <a:r>
              <a:rPr lang="en-US" dirty="0"/>
              <a:t>Types of Crimes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Violent Crime.</a:t>
            </a:r>
          </a:p>
          <a:p>
            <a:pPr lvl="1"/>
            <a:r>
              <a:rPr lang="en-US" dirty="0" smtClean="0"/>
              <a:t>Murder, sexual assault, rape, robbery.</a:t>
            </a:r>
          </a:p>
          <a:p>
            <a:r>
              <a:rPr lang="en-US" dirty="0" smtClean="0"/>
              <a:t>Property Crime.</a:t>
            </a:r>
          </a:p>
          <a:p>
            <a:pPr lvl="1"/>
            <a:r>
              <a:rPr lang="en-US" dirty="0" smtClean="0"/>
              <a:t>Burglary.</a:t>
            </a:r>
          </a:p>
          <a:p>
            <a:pPr lvl="1"/>
            <a:r>
              <a:rPr lang="en-US" dirty="0" smtClean="0"/>
              <a:t>Larceny.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4386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Crimes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Property Crime.</a:t>
            </a:r>
          </a:p>
          <a:p>
            <a:pPr lvl="1"/>
            <a:r>
              <a:rPr lang="en-US" dirty="0" smtClean="0"/>
              <a:t>Larceny.</a:t>
            </a:r>
          </a:p>
          <a:p>
            <a:pPr lvl="2"/>
            <a:r>
              <a:rPr lang="en-US" dirty="0" smtClean="0"/>
              <a:t>Obtaining Goods by False Pretenses.</a:t>
            </a:r>
          </a:p>
          <a:p>
            <a:pPr lvl="3"/>
            <a:r>
              <a:rPr lang="en-US" sz="3200" b="1" cap="small" dirty="0" smtClean="0">
                <a:solidFill>
                  <a:srgbClr val="068000"/>
                </a:solidFill>
              </a:rPr>
              <a:t>CASE 10.1  </a:t>
            </a:r>
            <a:r>
              <a:rPr lang="en-US" sz="3200" b="1" i="1" cap="small" dirty="0" smtClean="0">
                <a:solidFill>
                  <a:srgbClr val="068000"/>
                </a:solidFill>
              </a:rPr>
              <a:t>People v. Whitmer </a:t>
            </a:r>
            <a:r>
              <a:rPr lang="en-US" sz="3200" b="1" cap="small" dirty="0" smtClean="0">
                <a:solidFill>
                  <a:srgbClr val="068000"/>
                </a:solidFill>
              </a:rPr>
              <a:t>(2013)</a:t>
            </a:r>
            <a:r>
              <a:rPr lang="en-US" sz="3200" b="1" dirty="0" smtClean="0">
                <a:solidFill>
                  <a:srgbClr val="068000"/>
                </a:solidFill>
              </a:rPr>
              <a:t>.</a:t>
            </a:r>
          </a:p>
          <a:p>
            <a:pPr lvl="2"/>
            <a:r>
              <a:rPr lang="en-US" dirty="0" smtClean="0"/>
              <a:t>Receiving Stolen Goods.</a:t>
            </a:r>
          </a:p>
          <a:p>
            <a:pPr lvl="2"/>
            <a:r>
              <a:rPr lang="en-US" dirty="0" smtClean="0"/>
              <a:t>Arson.</a:t>
            </a:r>
          </a:p>
          <a:p>
            <a:pPr lvl="2"/>
            <a:r>
              <a:rPr lang="en-US" dirty="0" smtClean="0"/>
              <a:t>Forgery.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7202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Crimes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Public Order Crime.</a:t>
            </a:r>
          </a:p>
          <a:p>
            <a:r>
              <a:rPr lang="en-US" dirty="0" smtClean="0"/>
              <a:t>White-Collar Crime.</a:t>
            </a:r>
          </a:p>
          <a:p>
            <a:pPr lvl="1"/>
            <a:r>
              <a:rPr lang="en-US" dirty="0"/>
              <a:t>Crimes occurring in the business context using non-violent means to obtain personal or business advantage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868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Crimes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White-Collar Crime.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Embezzlement.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Mail and Wire Fraud (federal).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Bribery.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Bankruptcy Fraud (federal).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Insider Trading (federal).</a:t>
            </a:r>
          </a:p>
          <a:p>
            <a:pPr lvl="1"/>
            <a:r>
              <a:rPr lang="en-US" dirty="0"/>
              <a:t>Theft of Intellectual Property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9313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Crimes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Organized Crime.</a:t>
            </a:r>
          </a:p>
          <a:p>
            <a:pPr lvl="1"/>
            <a:r>
              <a:rPr lang="en-US" dirty="0"/>
              <a:t>Operates illegitimately by providing illegal goods and services:</a:t>
            </a:r>
          </a:p>
          <a:p>
            <a:pPr lvl="2"/>
            <a:r>
              <a:rPr lang="en-US" dirty="0"/>
              <a:t>Money Laundering.</a:t>
            </a:r>
          </a:p>
          <a:p>
            <a:pPr lvl="2"/>
            <a:r>
              <a:rPr lang="en-US" dirty="0"/>
              <a:t>RICO(criminal and civil liability)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2626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§4: </a:t>
            </a:r>
            <a:r>
              <a:rPr lang="en-US" dirty="0" smtClean="0"/>
              <a:t>Defenses to Criminal Liability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Justifiable Use of Force.</a:t>
            </a:r>
          </a:p>
          <a:p>
            <a:pPr lvl="1"/>
            <a:r>
              <a:rPr lang="en-US" dirty="0"/>
              <a:t>Self-Defense of People and Property can use deadly force if reasonable belief of imminent death or serious injury; cannot use deadly force to protect property alone.   </a:t>
            </a:r>
            <a:endParaRPr 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51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Necessity: criminal act necessary to prevent greater harm.</a:t>
            </a:r>
          </a:p>
          <a:p>
            <a:r>
              <a:rPr lang="en-US" dirty="0" smtClean="0"/>
              <a:t>Insanity.</a:t>
            </a:r>
          </a:p>
          <a:p>
            <a:pPr lvl="1"/>
            <a:r>
              <a:rPr lang="en-US" dirty="0" smtClean="0"/>
              <a:t>MPC</a:t>
            </a:r>
          </a:p>
          <a:p>
            <a:pPr lvl="1"/>
            <a:r>
              <a:rPr lang="en-US" dirty="0" smtClean="0"/>
              <a:t>M’Naghten and Other State Rules.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8791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Mistake.</a:t>
            </a:r>
          </a:p>
          <a:p>
            <a:pPr lvl="1"/>
            <a:r>
              <a:rPr lang="en-US" dirty="0" smtClean="0"/>
              <a:t>Mistake of </a:t>
            </a:r>
            <a:r>
              <a:rPr lang="en-US" b="1" i="1" u="sng" dirty="0" smtClean="0"/>
              <a:t>fact</a:t>
            </a:r>
            <a:r>
              <a:rPr lang="en-US" dirty="0" smtClean="0"/>
              <a:t> can excuse criminal act if it negates mental state.</a:t>
            </a:r>
          </a:p>
          <a:p>
            <a:r>
              <a:rPr lang="en-US" dirty="0" smtClean="0"/>
              <a:t>Duress.</a:t>
            </a:r>
          </a:p>
          <a:p>
            <a:pPr lvl="1"/>
            <a:r>
              <a:rPr lang="en-US" dirty="0" smtClean="0"/>
              <a:t>Wrongful threat induces another to commit a crime.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814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Entrapment</a:t>
            </a:r>
            <a:r>
              <a:rPr lang="en-US" dirty="0"/>
              <a:t>: </a:t>
            </a:r>
            <a:r>
              <a:rPr lang="en-US" dirty="0" smtClean="0"/>
              <a:t>Key </a:t>
            </a:r>
            <a:r>
              <a:rPr lang="en-US" dirty="0"/>
              <a:t>issue: was the defendant pre-disposed to commit the act?</a:t>
            </a:r>
          </a:p>
          <a:p>
            <a:r>
              <a:rPr lang="en-US" dirty="0"/>
              <a:t>Statute of Limitations.</a:t>
            </a:r>
          </a:p>
          <a:p>
            <a:r>
              <a:rPr lang="en-US" dirty="0"/>
              <a:t>Immunity.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232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§1: </a:t>
            </a:r>
            <a:r>
              <a:rPr lang="en-US" dirty="0"/>
              <a:t>Civil and Criminal Law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Major Differences: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38400"/>
            <a:ext cx="9144000" cy="2817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173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§5: </a:t>
            </a:r>
            <a:r>
              <a:rPr lang="en-US" dirty="0"/>
              <a:t>Criminal Procedures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U.S. Constitution provides specific safeguards for those accused of crimes at federal and state level.</a:t>
            </a:r>
          </a:p>
          <a:p>
            <a:r>
              <a:rPr lang="en-US" dirty="0"/>
              <a:t>Criminal procedures are designed to protect against the arbitrary use of power by the government</a:t>
            </a:r>
            <a:r>
              <a:rPr lang="en-US" dirty="0" smtClean="0"/>
              <a:t>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0160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</a:t>
            </a:r>
            <a:r>
              <a:rPr lang="en-US" dirty="0"/>
              <a:t>Procedures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Constitutional Protections.</a:t>
            </a:r>
          </a:p>
          <a:p>
            <a:pPr lvl="1"/>
            <a:r>
              <a:rPr lang="en-US" dirty="0"/>
              <a:t>Fourth </a:t>
            </a:r>
            <a:r>
              <a:rPr lang="en-US" dirty="0" smtClean="0"/>
              <a:t>Amendment.</a:t>
            </a:r>
            <a:endParaRPr lang="en-US" dirty="0"/>
          </a:p>
          <a:p>
            <a:pPr lvl="2"/>
            <a:r>
              <a:rPr lang="en-US" dirty="0"/>
              <a:t> R</a:t>
            </a:r>
            <a:r>
              <a:rPr lang="en-US" dirty="0" smtClean="0"/>
              <a:t>equirement </a:t>
            </a:r>
            <a:r>
              <a:rPr lang="en-US" dirty="0"/>
              <a:t>that no warrant for a search or an arrest be issued without probable cause</a:t>
            </a:r>
            <a:r>
              <a:rPr lang="en-US" dirty="0" smtClean="0"/>
              <a:t>.</a:t>
            </a:r>
          </a:p>
          <a:p>
            <a:pPr lvl="2"/>
            <a:r>
              <a:rPr lang="en-US" b="1" cap="small" dirty="0" smtClean="0">
                <a:solidFill>
                  <a:srgbClr val="068000"/>
                </a:solidFill>
              </a:rPr>
              <a:t>CASE 10.2  </a:t>
            </a:r>
            <a:r>
              <a:rPr lang="en-US" b="1" i="1" cap="small" dirty="0" smtClean="0">
                <a:solidFill>
                  <a:srgbClr val="068000"/>
                </a:solidFill>
              </a:rPr>
              <a:t>Messerschmidt v. Millender </a:t>
            </a:r>
            <a:r>
              <a:rPr lang="en-US" b="1" cap="small" dirty="0" smtClean="0">
                <a:solidFill>
                  <a:srgbClr val="068000"/>
                </a:solidFill>
              </a:rPr>
              <a:t>(2012). </a:t>
            </a:r>
            <a:endParaRPr lang="en-US" b="1" cap="small" dirty="0">
              <a:solidFill>
                <a:srgbClr val="068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875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</a:t>
            </a:r>
            <a:r>
              <a:rPr lang="en-US" dirty="0"/>
              <a:t>Procedures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Constitutional Protections.</a:t>
            </a:r>
          </a:p>
          <a:p>
            <a:pPr lvl="1"/>
            <a:r>
              <a:rPr lang="en-US" dirty="0" smtClean="0"/>
              <a:t>The Exclusionary Rule.</a:t>
            </a:r>
          </a:p>
          <a:p>
            <a:pPr lvl="2"/>
            <a:r>
              <a:rPr lang="en-US" dirty="0" smtClean="0"/>
              <a:t>Evidence </a:t>
            </a:r>
            <a:r>
              <a:rPr lang="en-US" dirty="0"/>
              <a:t>obtained in violation of the Fourth Amendment is  excluded from </a:t>
            </a:r>
            <a:r>
              <a:rPr lang="en-US" dirty="0" smtClean="0"/>
              <a:t>trial.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Fruit of the Poisonous Tree</a:t>
            </a:r>
            <a:r>
              <a:rPr lang="en-US" dirty="0" smtClean="0"/>
              <a:t>” is  </a:t>
            </a:r>
            <a:r>
              <a:rPr lang="en-US" dirty="0"/>
              <a:t>excluded as well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9933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</a:t>
            </a:r>
            <a:r>
              <a:rPr lang="en-US" dirty="0"/>
              <a:t>Procedures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Constitutional Protections.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Miranda</a:t>
            </a:r>
            <a:r>
              <a:rPr lang="en-US" dirty="0" smtClean="0"/>
              <a:t> Rule: based on the 1966 Miranda v. Arizona case.</a:t>
            </a:r>
          </a:p>
          <a:p>
            <a:pPr lvl="2"/>
            <a:r>
              <a:rPr lang="en-US" b="1" cap="small" dirty="0" smtClean="0">
                <a:solidFill>
                  <a:srgbClr val="068000"/>
                </a:solidFill>
              </a:rPr>
              <a:t>CASE 10.3  </a:t>
            </a:r>
            <a:r>
              <a:rPr lang="en-US" b="1" i="1" cap="small" dirty="0" smtClean="0">
                <a:solidFill>
                  <a:srgbClr val="068000"/>
                </a:solidFill>
              </a:rPr>
              <a:t>Miranda v. Arizona </a:t>
            </a:r>
            <a:r>
              <a:rPr lang="en-US" b="1" cap="small" dirty="0" smtClean="0">
                <a:solidFill>
                  <a:srgbClr val="068000"/>
                </a:solidFill>
              </a:rPr>
              <a:t>(1966).</a:t>
            </a:r>
          </a:p>
          <a:p>
            <a:pPr lvl="2"/>
            <a:r>
              <a:rPr lang="en-US" dirty="0" smtClean="0"/>
              <a:t>Exceptions: “public </a:t>
            </a:r>
            <a:r>
              <a:rPr lang="en-US" dirty="0"/>
              <a:t>s</a:t>
            </a:r>
            <a:r>
              <a:rPr lang="en-US" dirty="0" smtClean="0"/>
              <a:t>afety”, and an unequivocal demand for counsel.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82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Process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76400"/>
            <a:ext cx="7315200" cy="4695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6668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Process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828800"/>
            <a:ext cx="7315200" cy="4587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572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Process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Discussion: is </a:t>
            </a:r>
            <a:r>
              <a:rPr lang="en-US" dirty="0"/>
              <a:t>a defendant’s right to cross-examine a witness violated by two-way videoconferencing?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5982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Process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Federal </a:t>
            </a:r>
            <a:r>
              <a:rPr lang="en-US" dirty="0"/>
              <a:t>Sentencing Guidelines.</a:t>
            </a:r>
          </a:p>
          <a:p>
            <a:pPr lvl="1"/>
            <a:r>
              <a:rPr lang="en-US" dirty="0" smtClean="0"/>
              <a:t>Shift Away from Mandatory Sentencing.</a:t>
            </a:r>
          </a:p>
          <a:p>
            <a:pPr lvl="1"/>
            <a:r>
              <a:rPr lang="en-US" dirty="0" smtClean="0"/>
              <a:t>Increased Penalties for Certain Crimes.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349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§6: </a:t>
            </a:r>
            <a:r>
              <a:rPr lang="en-US" dirty="0">
                <a:cs typeface="Times New Roman" pitchFamily="18" charset="0"/>
              </a:rPr>
              <a:t>Cyber </a:t>
            </a:r>
            <a:r>
              <a:rPr lang="en-US" dirty="0" smtClean="0">
                <a:cs typeface="Times New Roman" pitchFamily="18" charset="0"/>
              </a:rPr>
              <a:t>Crime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Any act directed against computers or that uses computers as an instrumentality of a crime.</a:t>
            </a:r>
          </a:p>
          <a:p>
            <a:pPr>
              <a:lnSpc>
                <a:spcPct val="90000"/>
              </a:lnSpc>
            </a:pPr>
            <a:r>
              <a:rPr lang="en-US" dirty="0"/>
              <a:t>Cyber Fraud: fraud committed over the internet (e.g., Nigerian letter </a:t>
            </a:r>
            <a:r>
              <a:rPr lang="en-US" dirty="0" smtClean="0"/>
              <a:t>scam).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6425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Cyber Crime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Cyber Theft.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Identity Theft.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Phishing.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Employment </a:t>
            </a:r>
            <a:r>
              <a:rPr lang="en-US" dirty="0"/>
              <a:t>Fraud.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Credit-Card </a:t>
            </a:r>
            <a:r>
              <a:rPr lang="en-US" dirty="0" smtClean="0"/>
              <a:t>Numbers.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120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and Criminal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3429000" cy="4708525"/>
          </a:xfrm>
        </p:spPr>
        <p:txBody>
          <a:bodyPr/>
          <a:lstStyle/>
          <a:p>
            <a:r>
              <a:rPr lang="en-US" dirty="0" smtClean="0"/>
              <a:t>Civil Liability for Criminal Acts.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8403" y="1676401"/>
            <a:ext cx="5207308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5399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Cyber Crime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Hacking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Malware and Worms.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New Service-Based Hacking Available at Low Cost.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Cyber Terrorism.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0489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Cyber Crime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Prosecuting Cyber Crime.</a:t>
            </a:r>
            <a:endParaRPr lang="en-US" dirty="0"/>
          </a:p>
          <a:p>
            <a:pPr lvl="1"/>
            <a:r>
              <a:rPr lang="en-US" dirty="0"/>
              <a:t>“Location” </a:t>
            </a:r>
            <a:r>
              <a:rPr lang="en-US" dirty="0" smtClean="0"/>
              <a:t>of crime (jurisdiction) is </a:t>
            </a:r>
            <a:r>
              <a:rPr lang="en-US" dirty="0"/>
              <a:t>an issue.</a:t>
            </a:r>
          </a:p>
          <a:p>
            <a:pPr lvl="1"/>
            <a:r>
              <a:rPr lang="en-US" dirty="0" smtClean="0"/>
              <a:t>Computer </a:t>
            </a:r>
            <a:r>
              <a:rPr lang="en-US" dirty="0"/>
              <a:t>Fraud and Abuse Act.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Person is liable if he accesses a computer online, without authority, to obtain classified, private, or protected information.  Penalties include fines and imprisonment. </a:t>
            </a:r>
          </a:p>
        </p:txBody>
      </p:sp>
    </p:spTree>
    <p:extLst>
      <p:ext uri="{BB962C8B-B14F-4D97-AF65-F5344CB8AC3E}">
        <p14:creationId xmlns="" xmlns:p14="http://schemas.microsoft.com/office/powerpoint/2010/main" val="747943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and Criminal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Classification of Crimes.</a:t>
            </a:r>
          </a:p>
          <a:p>
            <a:pPr lvl="1"/>
            <a:endParaRPr lang="en-US" dirty="0"/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3937604"/>
              </p:ext>
            </p:extLst>
          </p:nvPr>
        </p:nvGraphicFramePr>
        <p:xfrm>
          <a:off x="685800" y="2590800"/>
          <a:ext cx="7924800" cy="2560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62400"/>
                <a:gridCol w="3962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B7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D69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Felonies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B7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D69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Misdemeanors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8000"/>
                    </a:solidFill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B7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Serious crimes, punishable by Death or prison for more than one (1) year.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B7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Non-serious (petty) crimes punishable by jail for less than one(1) year and/or by fines.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160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§2:  </a:t>
            </a:r>
            <a:r>
              <a:rPr lang="en-US" dirty="0"/>
              <a:t>Criminal 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To be convicted of a crime, a person must:</a:t>
            </a:r>
          </a:p>
          <a:p>
            <a:pPr lvl="1"/>
            <a:r>
              <a:rPr lang="en-US" sz="3600" dirty="0"/>
              <a:t>Commit a guilty act (</a:t>
            </a:r>
            <a:r>
              <a:rPr lang="en-US" sz="3600" i="1" dirty="0"/>
              <a:t>actus reus</a:t>
            </a:r>
            <a:r>
              <a:rPr lang="en-US" sz="3600" dirty="0"/>
              <a:t>).</a:t>
            </a:r>
          </a:p>
          <a:p>
            <a:pPr lvl="1"/>
            <a:r>
              <a:rPr lang="en-US" sz="3600" dirty="0"/>
              <a:t>Have the guilty mind (</a:t>
            </a:r>
            <a:r>
              <a:rPr lang="en-US" sz="3600" i="1" dirty="0"/>
              <a:t>mens rea</a:t>
            </a:r>
            <a:r>
              <a:rPr lang="en-US" sz="3600" dirty="0"/>
              <a:t>) during  commission of the guilty act.  </a:t>
            </a:r>
            <a:r>
              <a:rPr lang="en-US" sz="3600" dirty="0" smtClean="0">
                <a:sym typeface="Wingdings" pitchFamily="2" charset="2"/>
              </a:rPr>
              <a:t>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441275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</a:t>
            </a:r>
            <a:r>
              <a:rPr lang="en-US" dirty="0"/>
              <a:t>Liability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8082"/>
            <a:ext cx="8382000" cy="4486549"/>
          </a:xfrm>
        </p:spPr>
        <p:txBody>
          <a:bodyPr/>
          <a:lstStyle/>
          <a:p>
            <a:r>
              <a:rPr lang="en-US" sz="4400" dirty="0" smtClean="0"/>
              <a:t> </a:t>
            </a:r>
            <a:r>
              <a:rPr lang="en-US" dirty="0" smtClean="0"/>
              <a:t>State of Mind.</a:t>
            </a:r>
          </a:p>
          <a:p>
            <a:pPr lvl="1"/>
            <a:r>
              <a:rPr lang="en-US" sz="3600" dirty="0" smtClean="0"/>
              <a:t>Required intent (or mental state) is indicated in the applicable statute or law.</a:t>
            </a:r>
          </a:p>
          <a:p>
            <a:pPr lvl="1"/>
            <a:r>
              <a:rPr lang="en-US" sz="3600" dirty="0" smtClean="0"/>
              <a:t>Criminal Negligence or Recklessness (unjustified, substantial  and foreseeable risk that results in harm).  </a:t>
            </a:r>
            <a:r>
              <a:rPr lang="en-US" sz="3600" dirty="0" smtClean="0">
                <a:sym typeface="Wingdings" pitchFamily="2" charset="2"/>
              </a:rPr>
              <a:t>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145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</a:t>
            </a:r>
            <a:r>
              <a:rPr lang="en-US" dirty="0"/>
              <a:t>Liability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8082"/>
            <a:ext cx="8610600" cy="4640318"/>
          </a:xfrm>
        </p:spPr>
        <p:txBody>
          <a:bodyPr/>
          <a:lstStyle/>
          <a:p>
            <a:r>
              <a:rPr lang="en-US" sz="4400" dirty="0" smtClean="0"/>
              <a:t> </a:t>
            </a:r>
            <a:r>
              <a:rPr lang="en-US" dirty="0" smtClean="0"/>
              <a:t>State of Mind.</a:t>
            </a:r>
          </a:p>
          <a:p>
            <a:pPr lvl="1"/>
            <a:r>
              <a:rPr lang="en-US" sz="3600" dirty="0" smtClean="0"/>
              <a:t>State </a:t>
            </a:r>
            <a:r>
              <a:rPr lang="en-US" sz="3600" dirty="0"/>
              <a:t>of Mind: Strict Liability and Overcriminalization. </a:t>
            </a:r>
            <a:endParaRPr lang="en-US" sz="2800" dirty="0"/>
          </a:p>
          <a:p>
            <a:pPr lvl="2"/>
            <a:r>
              <a:rPr lang="en-US" sz="3200" dirty="0"/>
              <a:t>Federal code lists over 4,000 criminal offenses, many do not list a “mental state</a:t>
            </a:r>
            <a:r>
              <a:rPr lang="en-US" sz="3200" dirty="0" smtClean="0"/>
              <a:t>”.</a:t>
            </a:r>
            <a:endParaRPr lang="en-US" sz="3200" dirty="0"/>
          </a:p>
          <a:p>
            <a:pPr lvl="2"/>
            <a:r>
              <a:rPr lang="en-US" sz="3200" dirty="0"/>
              <a:t>Strict liability crimes are found in environmental, drug laws that affect public health, safety, and welfare.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4424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</a:t>
            </a:r>
            <a:r>
              <a:rPr lang="en-US" dirty="0"/>
              <a:t>Liability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8082"/>
            <a:ext cx="8610600" cy="4640318"/>
          </a:xfrm>
        </p:spPr>
        <p:txBody>
          <a:bodyPr/>
          <a:lstStyle/>
          <a:p>
            <a:r>
              <a:rPr lang="en-US" sz="4400" dirty="0" smtClean="0"/>
              <a:t> </a:t>
            </a:r>
            <a:r>
              <a:rPr lang="en-US" dirty="0" smtClean="0"/>
              <a:t>Corporate Criminal Liability.</a:t>
            </a:r>
          </a:p>
          <a:p>
            <a:pPr lvl="1"/>
            <a:r>
              <a:rPr lang="en-US" sz="3600" dirty="0"/>
              <a:t>A corporation itself cannot be imprisoned but can be convicted of crime through acts of its officers. </a:t>
            </a:r>
          </a:p>
          <a:p>
            <a:pPr lvl="1"/>
            <a:r>
              <a:rPr lang="en-US" sz="3600" dirty="0"/>
              <a:t>Liability of the Corporate Entity. </a:t>
            </a:r>
            <a:r>
              <a:rPr lang="en-US" sz="3600" dirty="0">
                <a:sym typeface="Wingdings" pitchFamily="2" charset="2"/>
              </a:rPr>
              <a:t>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1033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</a:t>
            </a:r>
            <a:r>
              <a:rPr lang="en-US" dirty="0"/>
              <a:t>Liability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8082"/>
            <a:ext cx="8610600" cy="4640318"/>
          </a:xfrm>
        </p:spPr>
        <p:txBody>
          <a:bodyPr/>
          <a:lstStyle/>
          <a:p>
            <a:r>
              <a:rPr lang="en-US" sz="4400" dirty="0" smtClean="0"/>
              <a:t> </a:t>
            </a:r>
            <a:r>
              <a:rPr lang="en-US" dirty="0" smtClean="0"/>
              <a:t>Corporate Criminal Liability.</a:t>
            </a:r>
          </a:p>
          <a:p>
            <a:pPr lvl="1"/>
            <a:r>
              <a:rPr lang="en-US" dirty="0"/>
              <a:t>Corporations may be convicted </a:t>
            </a:r>
            <a:r>
              <a:rPr lang="en-US" dirty="0" smtClean="0"/>
              <a:t>if:</a:t>
            </a:r>
          </a:p>
          <a:p>
            <a:pPr lvl="2"/>
            <a:r>
              <a:rPr lang="en-US" dirty="0" smtClean="0"/>
              <a:t>Crime </a:t>
            </a:r>
            <a:r>
              <a:rPr lang="en-US" dirty="0"/>
              <a:t>is </a:t>
            </a:r>
            <a:r>
              <a:rPr lang="en-US" dirty="0" smtClean="0"/>
              <a:t>within agent or employee’s </a:t>
            </a:r>
            <a:r>
              <a:rPr lang="en-US" dirty="0"/>
              <a:t>scope of employment</a:t>
            </a:r>
            <a:r>
              <a:rPr lang="en-US" dirty="0" smtClean="0"/>
              <a:t>; or</a:t>
            </a:r>
            <a:endParaRPr lang="en-US" dirty="0"/>
          </a:p>
          <a:p>
            <a:pPr lvl="2"/>
            <a:r>
              <a:rPr lang="en-US" dirty="0" smtClean="0"/>
              <a:t>Crime </a:t>
            </a:r>
            <a:r>
              <a:rPr lang="en-US" dirty="0"/>
              <a:t>authorized or requested by corporate principal/officer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4415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931</Words>
  <Application>Microsoft Office PowerPoint</Application>
  <PresentationFormat>On-screen Show (4:3)</PresentationFormat>
  <Paragraphs>190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Chapter  10: Criminal Law  and Cyber Crime</vt:lpstr>
      <vt:lpstr>§1: Civil and Criminal Law</vt:lpstr>
      <vt:lpstr>Civil and Criminal Law</vt:lpstr>
      <vt:lpstr>Civil and Criminal Law</vt:lpstr>
      <vt:lpstr>§2:  Criminal Liability</vt:lpstr>
      <vt:lpstr>Criminal Liability</vt:lpstr>
      <vt:lpstr>Criminal Liability</vt:lpstr>
      <vt:lpstr>Criminal Liability</vt:lpstr>
      <vt:lpstr>Criminal Liability</vt:lpstr>
      <vt:lpstr>Criminal Liability</vt:lpstr>
      <vt:lpstr>§3:  Types of Crimes</vt:lpstr>
      <vt:lpstr>Types of Crimes</vt:lpstr>
      <vt:lpstr>Types of Crimes</vt:lpstr>
      <vt:lpstr>Types of Crimes</vt:lpstr>
      <vt:lpstr>Types of Crimes</vt:lpstr>
      <vt:lpstr>§4: Defenses to Criminal Liability</vt:lpstr>
      <vt:lpstr>Defenses</vt:lpstr>
      <vt:lpstr>Defenses</vt:lpstr>
      <vt:lpstr>Defenses</vt:lpstr>
      <vt:lpstr>§5: Criminal Procedures</vt:lpstr>
      <vt:lpstr>Criminal Procedures</vt:lpstr>
      <vt:lpstr>Criminal Procedures</vt:lpstr>
      <vt:lpstr>Criminal Procedures</vt:lpstr>
      <vt:lpstr>Criminal Process</vt:lpstr>
      <vt:lpstr>Criminal Process</vt:lpstr>
      <vt:lpstr>Criminal Process</vt:lpstr>
      <vt:lpstr>Criminal Process</vt:lpstr>
      <vt:lpstr>§6: Cyber Crime</vt:lpstr>
      <vt:lpstr>Cyber Crime</vt:lpstr>
      <vt:lpstr>Cyber Crime</vt:lpstr>
      <vt:lpstr>Cyber Crime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191</cp:revision>
  <dcterms:created xsi:type="dcterms:W3CDTF">2010-07-08T19:43:46Z</dcterms:created>
  <dcterms:modified xsi:type="dcterms:W3CDTF">2013-08-21T17:28:51Z</dcterms:modified>
  <cp:category/>
</cp:coreProperties>
</file>