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8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4" r:id="rId14"/>
    <p:sldId id="311" r:id="rId15"/>
    <p:sldId id="312" r:id="rId16"/>
    <p:sldId id="315" r:id="rId17"/>
    <p:sldId id="316" r:id="rId18"/>
    <p:sldId id="317" r:id="rId19"/>
    <p:sldId id="318" r:id="rId20"/>
    <p:sldId id="319" r:id="rId21"/>
    <p:sldId id="320" r:id="rId22"/>
    <p:sldId id="273" r:id="rId23"/>
    <p:sldId id="322" r:id="rId24"/>
    <p:sldId id="321" r:id="rId25"/>
    <p:sldId id="323" r:id="rId26"/>
    <p:sldId id="324" r:id="rId27"/>
    <p:sldId id="325" r:id="rId28"/>
    <p:sldId id="326" r:id="rId29"/>
    <p:sldId id="327" r:id="rId30"/>
    <p:sldId id="328" r:id="rId31"/>
    <p:sldId id="281" r:id="rId32"/>
    <p:sldId id="329" r:id="rId33"/>
    <p:sldId id="330" r:id="rId34"/>
    <p:sldId id="331" r:id="rId35"/>
    <p:sldId id="332" r:id="rId36"/>
    <p:sldId id="333" r:id="rId37"/>
    <p:sldId id="334" r:id="rId38"/>
    <p:sldId id="288" r:id="rId39"/>
    <p:sldId id="335" r:id="rId40"/>
    <p:sldId id="336" r:id="rId41"/>
    <p:sldId id="338" r:id="rId42"/>
    <p:sldId id="292" r:id="rId43"/>
    <p:sldId id="293" r:id="rId44"/>
    <p:sldId id="339" r:id="rId45"/>
    <p:sldId id="340" r:id="rId46"/>
    <p:sldId id="341" r:id="rId47"/>
    <p:sldId id="342" r:id="rId48"/>
    <p:sldId id="297" r:id="rId49"/>
    <p:sldId id="343" r:id="rId50"/>
    <p:sldId id="344" r:id="rId51"/>
    <p:sldId id="300" r:id="rId52"/>
    <p:sldId id="345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0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18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7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355F-70C3-4FA6-A2A2-E44BF8D16A2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355F-70C3-4FA6-A2A2-E44BF8D16A2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355F-70C3-4FA6-A2A2-E44BF8D16A2B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355F-70C3-4FA6-A2A2-E44BF8D16A2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355F-70C3-4FA6-A2A2-E44BF8D16A2B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355F-70C3-4FA6-A2A2-E44BF8D16A2B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355F-70C3-4FA6-A2A2-E44BF8D16A2B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355F-70C3-4FA6-A2A2-E44BF8D16A2B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355F-70C3-4FA6-A2A2-E44BF8D16A2B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BFD49-65B4-4189-B870-63743DFFFE26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BFD49-65B4-4189-B870-63743DFFFE26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BFD49-65B4-4189-B870-63743DFFFE26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BFD49-65B4-4189-B870-63743DFFFE26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BFD49-65B4-4189-B870-63743DFFFE26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BFD49-65B4-4189-B870-63743DFFFE26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BFD49-65B4-4189-B870-63743DFFFE26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35230-EAAB-4BA9-BA10-BDC3AC3DE7CB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35230-EAAB-4BA9-BA10-BDC3AC3DE7CB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35230-EAAB-4BA9-BA10-BDC3AC3DE7CB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BFD49-65B4-4189-B870-63743DFFFE26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A52E9-0A29-4116-9410-CF364F9F4538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A52E9-0A29-4116-9410-CF364F9F4538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A52E9-0A29-4116-9410-CF364F9F4538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A52E9-0A29-4116-9410-CF364F9F4538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A52E9-0A29-4116-9410-CF364F9F4538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A52E9-0A29-4116-9410-CF364F9F4538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2712C-0506-4392-ACB9-30E3817AD3ED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A52E9-0A29-4116-9410-CF364F9F4538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A52E9-0A29-4116-9410-CF364F9F4538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169EF-7A00-4A98-9152-2E9A9E43F6C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169EF-7A00-4A98-9152-2E9A9E43F6C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CA1A-F7C7-4EFE-BEC4-B74D54EC332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0C421-656A-1749-A2F8-9F2583ADCD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</a:t>
            </a:r>
            <a:r>
              <a:rPr lang="en-US" sz="4400" b="0" cap="small" spc="100" dirty="0">
                <a:solidFill>
                  <a:srgbClr val="FDD986"/>
                </a:solidFill>
                <a:ea typeface="+mj-ea"/>
              </a:rPr>
              <a:t> </a:t>
            </a: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12:  Contracts – Agreement in Traditional </a:t>
            </a:r>
            <a:b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</a:b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and E-Contracts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5112"/>
            <a:ext cx="9143999" cy="275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Definiteness of Terms.</a:t>
            </a:r>
          </a:p>
          <a:p>
            <a:pPr lvl="1"/>
            <a:r>
              <a:rPr lang="en-US" dirty="0"/>
              <a:t>An offer can require specific terms to make the contract definite.</a:t>
            </a:r>
          </a:p>
          <a:p>
            <a:pPr lvl="1"/>
            <a:r>
              <a:rPr lang="en-US" dirty="0"/>
              <a:t>A court can supply missing terms if the parties intend to form a contract.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4726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Communication.</a:t>
            </a:r>
          </a:p>
          <a:p>
            <a:pPr lvl="1"/>
            <a:r>
              <a:rPr lang="en-US" dirty="0"/>
              <a:t>Offeree’s knowledge of the offer:</a:t>
            </a:r>
          </a:p>
          <a:p>
            <a:pPr lvl="2"/>
            <a:r>
              <a:rPr lang="en-US" sz="3200" dirty="0"/>
              <a:t>Directly by the Offeror, or</a:t>
            </a:r>
          </a:p>
          <a:p>
            <a:pPr lvl="2"/>
            <a:r>
              <a:rPr lang="en-US" sz="3200" cap="small" dirty="0"/>
              <a:t>Use of Agents.</a:t>
            </a:r>
          </a:p>
          <a:p>
            <a:pPr lvl="2"/>
            <a:r>
              <a:rPr lang="en-US" sz="3200" b="1" cap="small" dirty="0" smtClean="0">
                <a:solidFill>
                  <a:srgbClr val="068000"/>
                </a:solidFill>
              </a:rPr>
              <a:t>CASE 12.3  </a:t>
            </a:r>
            <a:r>
              <a:rPr lang="en-US" sz="3200" b="1" i="1" cap="small" dirty="0" smtClean="0">
                <a:solidFill>
                  <a:srgbClr val="068000"/>
                </a:solidFill>
              </a:rPr>
              <a:t>Gyabaah v. Rivlab Transportation Co. </a:t>
            </a:r>
            <a:r>
              <a:rPr lang="en-US" sz="3200" b="1" cap="small" dirty="0" smtClean="0">
                <a:solidFill>
                  <a:srgbClr val="068000"/>
                </a:solidFill>
              </a:rPr>
              <a:t>(2013).</a:t>
            </a:r>
            <a:endParaRPr lang="en-US" sz="3200" i="1" cap="small" dirty="0">
              <a:solidFill>
                <a:srgbClr val="068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1762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 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Termination of Offer.</a:t>
            </a:r>
          </a:p>
          <a:p>
            <a:pPr lvl="1"/>
            <a:r>
              <a:rPr lang="en-US" dirty="0"/>
              <a:t>An offer may be terminated prior to acceptance by either:</a:t>
            </a:r>
          </a:p>
          <a:p>
            <a:pPr lvl="2"/>
            <a:r>
              <a:rPr lang="en-US" dirty="0"/>
              <a:t>Action of the Parties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2">
              <a:buNone/>
            </a:pPr>
            <a:r>
              <a:rPr lang="en-US" i="1" dirty="0"/>
              <a:t>or by </a:t>
            </a:r>
          </a:p>
          <a:p>
            <a:pPr lvl="2"/>
            <a:r>
              <a:rPr lang="en-US" dirty="0"/>
              <a:t>Operation of Law.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8964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Termination By Action of Parties.</a:t>
            </a:r>
          </a:p>
          <a:p>
            <a:pPr lvl="1">
              <a:spcBef>
                <a:spcPct val="10000"/>
              </a:spcBef>
            </a:pPr>
            <a:r>
              <a:rPr lang="en-US" u="sng" dirty="0"/>
              <a:t>Revocation</a:t>
            </a:r>
            <a:r>
              <a:rPr lang="en-US" dirty="0"/>
              <a:t> of the Offer by the Offeror:</a:t>
            </a:r>
          </a:p>
          <a:p>
            <a:pPr lvl="2">
              <a:spcBef>
                <a:spcPct val="10000"/>
              </a:spcBef>
            </a:pPr>
            <a:r>
              <a:rPr lang="en-US" dirty="0"/>
              <a:t>Offer can be withdrawn anytime before Offeree accepts the offer.</a:t>
            </a:r>
          </a:p>
          <a:p>
            <a:pPr lvl="2">
              <a:spcBef>
                <a:spcPct val="10000"/>
              </a:spcBef>
            </a:pPr>
            <a:r>
              <a:rPr lang="en-US" dirty="0"/>
              <a:t>Effective when the Offeree or Offeree’s agent receives it.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0403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 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Termination By Action of Parties.</a:t>
            </a:r>
          </a:p>
          <a:p>
            <a:pPr lvl="1">
              <a:spcBef>
                <a:spcPct val="10000"/>
              </a:spcBef>
            </a:pPr>
            <a:r>
              <a:rPr lang="en-US" u="sng" dirty="0" smtClean="0"/>
              <a:t>Irrevocable </a:t>
            </a:r>
            <a:r>
              <a:rPr lang="en-US" u="sng" dirty="0"/>
              <a:t>Offers</a:t>
            </a:r>
            <a:r>
              <a:rPr lang="en-US" dirty="0"/>
              <a:t>. Courts are generally unwilling to allow revocation when offeree has changed position based on justifiable reliance on the offer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7196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Termination By Action of Parties.</a:t>
            </a:r>
          </a:p>
          <a:p>
            <a:pPr lvl="1">
              <a:spcBef>
                <a:spcPts val="600"/>
              </a:spcBef>
            </a:pPr>
            <a:r>
              <a:rPr lang="en-US" u="sng" dirty="0"/>
              <a:t>Option Contract</a:t>
            </a:r>
            <a:r>
              <a:rPr lang="en-US" dirty="0"/>
              <a:t>: Promise to hold an offer open for a specified period of time in return of consideration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8138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Termination By Action of Parties.</a:t>
            </a:r>
          </a:p>
          <a:p>
            <a:pPr lvl="1">
              <a:spcBef>
                <a:spcPct val="10000"/>
              </a:spcBef>
            </a:pPr>
            <a:r>
              <a:rPr lang="en-US" u="sng" dirty="0"/>
              <a:t>Rejection</a:t>
            </a:r>
            <a:r>
              <a:rPr lang="en-US" dirty="0"/>
              <a:t> of the Offer by the Offeree:</a:t>
            </a:r>
          </a:p>
          <a:p>
            <a:pPr lvl="2">
              <a:spcBef>
                <a:spcPct val="10000"/>
              </a:spcBef>
            </a:pPr>
            <a:r>
              <a:rPr lang="en-US" dirty="0"/>
              <a:t>Rejection by the Offeree (expressed or implied) terminates the offer.</a:t>
            </a:r>
          </a:p>
          <a:p>
            <a:pPr lvl="2">
              <a:spcBef>
                <a:spcPct val="10000"/>
              </a:spcBef>
            </a:pPr>
            <a:r>
              <a:rPr lang="en-US" dirty="0"/>
              <a:t>Effective only when it is received by the Offeror or Offeror’s agent.</a:t>
            </a:r>
          </a:p>
          <a:p>
            <a:pPr lvl="1">
              <a:spcBef>
                <a:spcPct val="10000"/>
              </a:spcBef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5471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Termination By Action of Parties.</a:t>
            </a:r>
          </a:p>
          <a:p>
            <a:pPr lvl="1">
              <a:spcBef>
                <a:spcPct val="10000"/>
              </a:spcBef>
            </a:pPr>
            <a:r>
              <a:rPr lang="en-US" u="sng" dirty="0"/>
              <a:t>Counteroffer </a:t>
            </a:r>
            <a:r>
              <a:rPr lang="en-US" dirty="0"/>
              <a:t>by the Offeree.	</a:t>
            </a:r>
          </a:p>
          <a:p>
            <a:pPr lvl="2">
              <a:spcBef>
                <a:spcPct val="10000"/>
              </a:spcBef>
            </a:pPr>
            <a:r>
              <a:rPr lang="en-US" dirty="0"/>
              <a:t>Rejection of original offer and the simultaneous making of a new offer. </a:t>
            </a:r>
          </a:p>
          <a:p>
            <a:pPr lvl="2">
              <a:spcBef>
                <a:spcPct val="10000"/>
              </a:spcBef>
            </a:pPr>
            <a:r>
              <a:rPr lang="en-US" u="sng" dirty="0"/>
              <a:t>Mirror Image Rule: </a:t>
            </a:r>
            <a:r>
              <a:rPr lang="en-US" dirty="0"/>
              <a:t>At common law, any change in terms automatically terminates the offer and substitutes the counteroffer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6633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Termination By Operation of Law.</a:t>
            </a:r>
          </a:p>
          <a:p>
            <a:pPr lvl="1">
              <a:spcBef>
                <a:spcPct val="10000"/>
              </a:spcBef>
            </a:pPr>
            <a:r>
              <a:rPr lang="en-US" dirty="0"/>
              <a:t>Lapse of Time.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dirty="0"/>
              <a:t>Offer terminates by law when the period of time specified in the offer has passed.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dirty="0"/>
              <a:t>If no time period for acceptance is specified, the offer terminates at the end of a reasonable period of time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9477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Termination By Operation of Law.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Destruction </a:t>
            </a:r>
            <a:r>
              <a:rPr lang="en-US" dirty="0"/>
              <a:t>of the Subject Matter: </a:t>
            </a:r>
            <a:r>
              <a:rPr lang="en-US" dirty="0" smtClean="0"/>
              <a:t>if it occurs before </a:t>
            </a:r>
            <a:r>
              <a:rPr lang="en-US" dirty="0"/>
              <a:t>acceptance of </a:t>
            </a:r>
            <a:r>
              <a:rPr lang="en-US" dirty="0" smtClean="0"/>
              <a:t>the offer, then the offer is canceled.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endParaRPr lang="en-US" sz="3600" dirty="0"/>
          </a:p>
          <a:p>
            <a:pPr lvl="1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564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§1: </a:t>
            </a:r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Agreement = </a:t>
            </a:r>
            <a:r>
              <a:rPr lang="en-US" dirty="0">
                <a:sym typeface="Symbol" pitchFamily="18" charset="2"/>
              </a:rPr>
              <a:t>offer and acceptance.</a:t>
            </a:r>
          </a:p>
          <a:p>
            <a:pPr lvl="1"/>
            <a:r>
              <a:rPr lang="en-US" dirty="0">
                <a:sym typeface="Symbol" pitchFamily="18" charset="2"/>
              </a:rPr>
              <a:t>Parties must show mutual assent to terms of contract.</a:t>
            </a:r>
          </a:p>
          <a:p>
            <a:pPr lvl="1"/>
            <a:r>
              <a:rPr lang="en-US" dirty="0">
                <a:sym typeface="Symbol" pitchFamily="18" charset="2"/>
              </a:rPr>
              <a:t>Once an agreement is reached, if the other elements of a contract are present, a valid contract is formed.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72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Termination By Operation of Law.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Death </a:t>
            </a:r>
            <a:r>
              <a:rPr lang="en-US" dirty="0"/>
              <a:t>or Incompetence of the Offeror or Offeree: automatically terminates unless </a:t>
            </a:r>
            <a:r>
              <a:rPr lang="en-US" dirty="0" smtClean="0"/>
              <a:t>it is an irrevocable </a:t>
            </a:r>
            <a:r>
              <a:rPr lang="en-US" dirty="0"/>
              <a:t>offer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pPr lvl="1">
              <a:spcBef>
                <a:spcPts val="600"/>
              </a:spcBef>
            </a:pPr>
            <a:endParaRPr lang="en-US" sz="3600" dirty="0"/>
          </a:p>
          <a:p>
            <a:pPr lvl="1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1623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Termination By Operation of Law.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Supervening Illegality of the Proposed Contract: legislation or court decision automatically terminates offer or renders contract unenforceable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4281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Acceptance is the: </a:t>
            </a:r>
          </a:p>
          <a:p>
            <a:pPr lvl="1"/>
            <a:r>
              <a:rPr lang="en-US" dirty="0"/>
              <a:t>Voluntary act (expressed or implied),</a:t>
            </a:r>
          </a:p>
          <a:p>
            <a:pPr lvl="1"/>
            <a:r>
              <a:rPr lang="en-US" dirty="0"/>
              <a:t>by the Offeree that,</a:t>
            </a:r>
          </a:p>
          <a:p>
            <a:pPr lvl="1"/>
            <a:r>
              <a:rPr lang="en-US" dirty="0"/>
              <a:t>shows assent (agreement),</a:t>
            </a:r>
          </a:p>
          <a:p>
            <a:pPr lvl="1"/>
            <a:r>
              <a:rPr lang="en-US" dirty="0"/>
              <a:t>to the terms of an offer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2330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Unequivocal Acceptance: </a:t>
            </a:r>
            <a:r>
              <a:rPr lang="en-US" dirty="0"/>
              <a:t>The “Mirror Image” Rule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Silence as Acceptance. </a:t>
            </a:r>
          </a:p>
          <a:p>
            <a:pPr lvl="1"/>
            <a:r>
              <a:rPr lang="en-US" dirty="0"/>
              <a:t>General Rule: offeree should not be legally obligated to affirmatively reject  an offer.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6244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Silence as Acceptance.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Offeree Has Duty to Speak:</a:t>
            </a:r>
          </a:p>
          <a:p>
            <a:pPr lvl="2"/>
            <a:r>
              <a:rPr lang="en-US" dirty="0"/>
              <a:t>He takes benefit of services with opportunity to reject. </a:t>
            </a:r>
          </a:p>
          <a:p>
            <a:pPr lvl="2"/>
            <a:r>
              <a:rPr lang="en-US" dirty="0"/>
              <a:t>Prior dealings with Offeror.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639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Communication of Acceptance. </a:t>
            </a:r>
          </a:p>
          <a:p>
            <a:pPr lvl="1"/>
            <a:r>
              <a:rPr lang="en-US" u="sng" dirty="0"/>
              <a:t>Bilateral</a:t>
            </a:r>
            <a:r>
              <a:rPr lang="en-US" dirty="0"/>
              <a:t> Contract: Communication of acceptance is necessary because of mutual exchange of promises.</a:t>
            </a:r>
          </a:p>
          <a:p>
            <a:pPr lvl="2"/>
            <a:r>
              <a:rPr lang="en-US" dirty="0"/>
              <a:t>Not necessary if offer does not require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2285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Communication of Acceptance. </a:t>
            </a:r>
          </a:p>
          <a:p>
            <a:pPr lvl="1"/>
            <a:r>
              <a:rPr lang="en-US" u="sng" dirty="0"/>
              <a:t>Unilateral</a:t>
            </a:r>
            <a:r>
              <a:rPr lang="en-US" dirty="0"/>
              <a:t> Contract: acceptance is evident, notification not necessary.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4140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Mode and Timeliness. </a:t>
            </a:r>
          </a:p>
          <a:p>
            <a:pPr lvl="1"/>
            <a:r>
              <a:rPr lang="en-US" u="sng" dirty="0"/>
              <a:t>General</a:t>
            </a:r>
            <a:r>
              <a:rPr lang="en-US" dirty="0"/>
              <a:t> Rule: in bilateral contracts, acceptance is timely if made before offer is terminated. 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6299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r>
              <a:rPr lang="en-US" dirty="0" smtClean="0"/>
              <a:t>Mode and Timeliness. </a:t>
            </a:r>
          </a:p>
          <a:p>
            <a:pPr lvl="1"/>
            <a:r>
              <a:rPr lang="en-US" u="sng" dirty="0" smtClean="0"/>
              <a:t>Mailbox </a:t>
            </a:r>
            <a:r>
              <a:rPr lang="en-US" dirty="0" smtClean="0"/>
              <a:t>Rule</a:t>
            </a:r>
            <a:r>
              <a:rPr lang="en-US" dirty="0"/>
              <a:t>: acceptance is effective when offeree uses authorized means of acceptance. </a:t>
            </a:r>
            <a:endParaRPr lang="en-US" sz="3200" dirty="0"/>
          </a:p>
          <a:p>
            <a:pPr lvl="2">
              <a:lnSpc>
                <a:spcPct val="90000"/>
              </a:lnSpc>
            </a:pPr>
            <a:r>
              <a:rPr lang="en-US" sz="3200" dirty="0"/>
              <a:t>If U.S. Mail, acceptance upon dispatch. 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Does not apply to instantaneous </a:t>
            </a:r>
            <a:r>
              <a:rPr lang="en-US" sz="3200" dirty="0" smtClean="0"/>
              <a:t>communications</a:t>
            </a:r>
            <a:r>
              <a:rPr lang="en-US" sz="3200" dirty="0"/>
              <a:t> </a:t>
            </a:r>
            <a:r>
              <a:rPr lang="en-US" sz="3200" dirty="0" smtClean="0"/>
              <a:t>(UETA may apply).</a:t>
            </a:r>
            <a:r>
              <a:rPr lang="en-US" sz="3200" dirty="0" smtClean="0">
                <a:sym typeface="Wingdings"/>
              </a:rPr>
              <a:t>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074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r>
              <a:rPr lang="en-US" dirty="0" smtClean="0"/>
              <a:t>Mode and Timeliness. </a:t>
            </a:r>
          </a:p>
          <a:p>
            <a:pPr lvl="1">
              <a:spcBef>
                <a:spcPct val="10000"/>
              </a:spcBef>
            </a:pPr>
            <a:r>
              <a:rPr lang="en-US" dirty="0"/>
              <a:t>Authorized Means of Acceptance: </a:t>
            </a:r>
            <a:r>
              <a:rPr lang="en-US" sz="3600" dirty="0"/>
              <a:t>offer specifies (expressly or impliedly) how acceptance should be made.</a:t>
            </a:r>
            <a:r>
              <a:rPr lang="en-US" sz="3200" dirty="0"/>
              <a:t>	</a:t>
            </a:r>
          </a:p>
          <a:p>
            <a:pPr lvl="2">
              <a:spcBef>
                <a:spcPct val="10000"/>
              </a:spcBef>
            </a:pPr>
            <a:r>
              <a:rPr lang="en-US" dirty="0"/>
              <a:t>No acceptance if authorized means is not used.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9606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Requirements of the Offer.</a:t>
            </a:r>
          </a:p>
          <a:p>
            <a:pPr lvl="1"/>
            <a:r>
              <a:rPr lang="en-US" dirty="0"/>
              <a:t>Offeror’s Serious Intention.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Definiteness of Terms.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Communication to Offeree.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301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r>
              <a:rPr lang="en-US" dirty="0" smtClean="0"/>
              <a:t>Mode and Timeliness. </a:t>
            </a:r>
          </a:p>
          <a:p>
            <a:pPr lvl="1"/>
            <a:r>
              <a:rPr lang="en-US" dirty="0"/>
              <a:t>Substitute Method of Acceptance.</a:t>
            </a:r>
          </a:p>
          <a:p>
            <a:pPr lvl="2"/>
            <a:r>
              <a:rPr lang="en-US" dirty="0"/>
              <a:t>Effective if the substitute serves the same purpose (Fed-Ex vs. UPS).</a:t>
            </a:r>
          </a:p>
          <a:p>
            <a:pPr lvl="2"/>
            <a:r>
              <a:rPr lang="en-US" dirty="0"/>
              <a:t>Not effective on dispatch.</a:t>
            </a:r>
          </a:p>
          <a:p>
            <a:pPr lvl="2"/>
            <a:r>
              <a:rPr lang="en-US" dirty="0"/>
              <a:t>Effective when received by the Offeror.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008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425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§2: Agreement in E-Contracts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Offers.</a:t>
            </a:r>
          </a:p>
          <a:p>
            <a:pPr lvl="1"/>
            <a:r>
              <a:rPr lang="en-US" dirty="0"/>
              <a:t>Displaying the Offer.  Seller’s website should include hyperlink to page with full contract.</a:t>
            </a:r>
          </a:p>
          <a:p>
            <a:pPr lvl="1"/>
            <a:r>
              <a:rPr lang="en-US" dirty="0"/>
              <a:t>Provisions to Include.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9392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Agreement in E-Contracts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en-US" dirty="0" smtClean="0"/>
              <a:t>Offers: Provisions.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Acceptance of Terms: what constitutes an acceptance.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Payment: how payment is made.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 Policy.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Disclaimer: of liability for certain uses of the goods.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1665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Agreement in E-Contracts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en-US" dirty="0" smtClean="0"/>
              <a:t>Offers: Provisions.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Limitations on Remedies: if goods defective or contract is breached.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Privacy Policy.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Dispute Resolution: usually arbitration or forum-selection clauses.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2209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Agreement in E-Contracts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Dispute Settlement Provisions.</a:t>
            </a:r>
          </a:p>
          <a:p>
            <a:pPr lvl="1"/>
            <a:r>
              <a:rPr lang="en-US" dirty="0"/>
              <a:t>Forum-Selection Clause: location or jurisdiction where disputes will be resolved.</a:t>
            </a:r>
          </a:p>
          <a:p>
            <a:pPr lvl="1"/>
            <a:r>
              <a:rPr lang="en-US" dirty="0"/>
              <a:t>Choice-of-Law Clause: disputes will be settled in accordance with law of particular jurisdiction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6864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Agreement in E-Contracts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Online Acceptances.</a:t>
            </a:r>
          </a:p>
          <a:p>
            <a:pPr lvl="1"/>
            <a:r>
              <a:rPr lang="en-US" dirty="0"/>
              <a:t>Click-On Agreements.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 binding </a:t>
            </a:r>
            <a:r>
              <a:rPr lang="en-US" dirty="0"/>
              <a:t>contract can be formed by clicking on a box indicating “I Accept” or “I Agree.”  Contract can be formed via website or software.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Law does not require parties read all the terms.  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4655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Agreement in E-Contracts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Online Acceptances.</a:t>
            </a:r>
          </a:p>
          <a:p>
            <a:pPr lvl="1"/>
            <a:r>
              <a:rPr lang="en-US" dirty="0" smtClean="0"/>
              <a:t>Shrink-Wrap </a:t>
            </a:r>
            <a:r>
              <a:rPr lang="en-US" dirty="0"/>
              <a:t>Agreements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Contract terms are inside the box.</a:t>
            </a:r>
          </a:p>
          <a:p>
            <a:pPr lvl="2"/>
            <a:r>
              <a:rPr lang="en-US" dirty="0"/>
              <a:t>Party opening box agrees to terms by keeping merchandise.</a:t>
            </a:r>
          </a:p>
          <a:p>
            <a:pPr lvl="2"/>
            <a:r>
              <a:rPr lang="en-US" dirty="0"/>
              <a:t>Enforceable vs. Unenforceable Terms. </a:t>
            </a:r>
          </a:p>
          <a:p>
            <a:pPr lvl="2"/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2689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Agreement in E-Contracts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Online Acceptances.</a:t>
            </a:r>
          </a:p>
          <a:p>
            <a:pPr lvl="1"/>
            <a:r>
              <a:rPr lang="en-US" dirty="0" smtClean="0"/>
              <a:t>Browse-Wrap </a:t>
            </a:r>
            <a:r>
              <a:rPr lang="en-US" dirty="0"/>
              <a:t>Agreements</a:t>
            </a:r>
            <a:r>
              <a:rPr lang="en-US" dirty="0" smtClean="0"/>
              <a:t>.</a:t>
            </a:r>
          </a:p>
          <a:p>
            <a:pPr lvl="2"/>
            <a:r>
              <a:rPr lang="en-US" sz="3200" dirty="0"/>
              <a:t>Like click-on agreements, browse-wrap terms can occur in transactions over internet.</a:t>
            </a:r>
          </a:p>
          <a:p>
            <a:pPr lvl="2"/>
            <a:r>
              <a:rPr lang="en-US" sz="3200" dirty="0"/>
              <a:t>Unlike click-on agreements, browse-wrap terms </a:t>
            </a:r>
            <a:r>
              <a:rPr lang="en-US" sz="3200" u="sng" dirty="0"/>
              <a:t>do not require assent</a:t>
            </a:r>
            <a:r>
              <a:rPr lang="en-US" sz="3200" dirty="0"/>
              <a:t> and are usually unenforceable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0157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E-Signature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sz="4000" dirty="0"/>
              <a:t>E-Signature: electronic sound, symbol, or process attached to or logically associated with a record and executed or adopted by a person with the intent to sign the record.</a:t>
            </a:r>
          </a:p>
          <a:p>
            <a:r>
              <a:rPr lang="en-US" sz="4000" dirty="0"/>
              <a:t>Digitized Signature: graphical image of a handwritten signature.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8918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E-Signature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sz="4000" dirty="0" smtClean="0"/>
              <a:t>Federal Law.</a:t>
            </a:r>
          </a:p>
          <a:p>
            <a:pPr lvl="1"/>
            <a:r>
              <a:rPr lang="en-US" dirty="0"/>
              <a:t>E-SIGN (2000) gives e-signatures and e-documents legal force.</a:t>
            </a:r>
          </a:p>
          <a:p>
            <a:pPr lvl="1"/>
            <a:r>
              <a:rPr lang="en-US" dirty="0"/>
              <a:t>For an e-signature to be enforceable, the contracting parties must have agreed to use electronic signatures.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629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Offeror’s Serious Intention. </a:t>
            </a:r>
          </a:p>
          <a:p>
            <a:pPr lvl="1">
              <a:spcBef>
                <a:spcPct val="10000"/>
              </a:spcBef>
            </a:pPr>
            <a:r>
              <a:rPr lang="en-US" dirty="0"/>
              <a:t>Contract is judged by what a reasonable person in the Offeree’s position would conclude about the offer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pPr lvl="1">
              <a:spcBef>
                <a:spcPct val="10000"/>
              </a:spcBef>
            </a:pPr>
            <a:r>
              <a:rPr lang="en-US" b="1" cap="small" dirty="0">
                <a:solidFill>
                  <a:srgbClr val="068000"/>
                </a:solidFill>
              </a:rPr>
              <a:t>CASE </a:t>
            </a:r>
            <a:r>
              <a:rPr lang="en-US" b="1" cap="small" dirty="0" smtClean="0">
                <a:solidFill>
                  <a:srgbClr val="068000"/>
                </a:solidFill>
              </a:rPr>
              <a:t>12.1   </a:t>
            </a:r>
            <a:r>
              <a:rPr lang="en-US" b="1" i="1" cap="small" dirty="0">
                <a:solidFill>
                  <a:srgbClr val="068000"/>
                </a:solidFill>
              </a:rPr>
              <a:t>Lucy v. Zehmer</a:t>
            </a:r>
            <a:r>
              <a:rPr lang="en-US" b="1" cap="small" dirty="0">
                <a:solidFill>
                  <a:srgbClr val="068000"/>
                </a:solidFill>
              </a:rPr>
              <a:t> (1954)</a:t>
            </a:r>
            <a:r>
              <a:rPr lang="en-US" b="1" cap="small" dirty="0" smtClean="0">
                <a:solidFill>
                  <a:srgbClr val="068000"/>
                </a:solidFill>
              </a:rPr>
              <a:t>.</a:t>
            </a:r>
            <a:r>
              <a:rPr lang="en-US" b="1" i="1" cap="small" dirty="0" smtClean="0">
                <a:solidFill>
                  <a:srgbClr val="068000"/>
                </a:solidFill>
              </a:rPr>
              <a:t> </a:t>
            </a:r>
            <a:r>
              <a:rPr lang="en-US" b="1" i="1" cap="small" dirty="0" smtClean="0">
                <a:solidFill>
                  <a:srgbClr val="068000"/>
                </a:solidFill>
                <a:sym typeface="Wingdings"/>
              </a:rPr>
              <a:t></a:t>
            </a:r>
            <a:endParaRPr lang="en-US" i="1" cap="small" dirty="0">
              <a:solidFill>
                <a:srgbClr val="06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280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E-Signature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sz="4000" dirty="0" smtClean="0"/>
              <a:t>Federal Law.</a:t>
            </a:r>
          </a:p>
          <a:p>
            <a:pPr lvl="1"/>
            <a:r>
              <a:rPr lang="en-US" dirty="0" smtClean="0"/>
              <a:t>E</a:t>
            </a:r>
            <a:r>
              <a:rPr lang="en-US" dirty="0"/>
              <a:t>-SIGN does not apply to all documents. Examples: court documents, divorce decrees, pre-nuptials, and wills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6361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Agreement in E-Contracts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Partnering Agreements.</a:t>
            </a:r>
          </a:p>
          <a:p>
            <a:pPr lvl="1"/>
            <a:r>
              <a:rPr lang="en-US" dirty="0"/>
              <a:t>Sellers and Buyers agree as to protocols to create online agreements.</a:t>
            </a:r>
          </a:p>
          <a:p>
            <a:pPr lvl="1"/>
            <a:r>
              <a:rPr lang="en-US" dirty="0"/>
              <a:t>Useful for electronic inventory (Just In Time) ordering of parts and supplies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3327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dirty="0">
                <a:cs typeface="Times New Roman" pitchFamily="18" charset="0"/>
              </a:rPr>
              <a:t>§ 3: The Uniform Electronic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Transactions </a:t>
            </a:r>
            <a:r>
              <a:rPr lang="en-US" dirty="0">
                <a:cs typeface="Times New Roman" pitchFamily="18" charset="0"/>
              </a:rPr>
              <a:t>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Purpose is to remove barriers to forming electronic </a:t>
            </a:r>
            <a:r>
              <a:rPr lang="en-US" dirty="0" smtClean="0"/>
              <a:t>contracts.</a:t>
            </a:r>
            <a:endParaRPr lang="en-US" dirty="0"/>
          </a:p>
          <a:p>
            <a:r>
              <a:rPr lang="en-US" dirty="0"/>
              <a:t>E-Signature is “electronic sound, symbol or process…associated with a record and… adopted by a person with intent to sign the </a:t>
            </a:r>
            <a:r>
              <a:rPr lang="en-US" u="sng" dirty="0"/>
              <a:t>record</a:t>
            </a:r>
            <a:r>
              <a:rPr lang="en-US" dirty="0"/>
              <a:t>.”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960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Uniform Electronic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Transactions </a:t>
            </a:r>
            <a:r>
              <a:rPr lang="en-US" dirty="0">
                <a:cs typeface="Times New Roman" pitchFamily="18" charset="0"/>
              </a:rPr>
              <a:t>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record</a:t>
            </a:r>
            <a:r>
              <a:rPr lang="en-US" dirty="0"/>
              <a:t> is information that is inscribed on a tangible medium or stored in electronic or other medium that is retrievable in visual form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6663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Uniform Electronic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Transactions </a:t>
            </a:r>
            <a:r>
              <a:rPr lang="en-US" dirty="0">
                <a:cs typeface="Times New Roman" pitchFamily="18" charset="0"/>
              </a:rPr>
              <a:t>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 and Applicability.</a:t>
            </a:r>
          </a:p>
          <a:p>
            <a:pPr lvl="1"/>
            <a:r>
              <a:rPr lang="en-US" dirty="0"/>
              <a:t>UETA does not create new rules, but rather enforces ‘real world’ rules on electronic contracts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3152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Uniform Electronic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Transactions </a:t>
            </a:r>
            <a:r>
              <a:rPr lang="en-US" dirty="0">
                <a:cs typeface="Times New Roman" pitchFamily="18" charset="0"/>
              </a:rPr>
              <a:t>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Scope and Applicability.</a:t>
            </a:r>
          </a:p>
          <a:p>
            <a:pPr lvl="1"/>
            <a:r>
              <a:rPr lang="en-US" u="sng" dirty="0" smtClean="0"/>
              <a:t>Only </a:t>
            </a:r>
            <a:r>
              <a:rPr lang="en-US" u="sng" dirty="0"/>
              <a:t>applies </a:t>
            </a:r>
            <a:r>
              <a:rPr lang="en-US" dirty="0"/>
              <a:t>to e-records and e-signatures relating to a “transaction” (interactions between two people relating to business, commercial, or governmental activities).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3698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Uniform Electronic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Transactions </a:t>
            </a:r>
            <a:r>
              <a:rPr lang="en-US" dirty="0">
                <a:cs typeface="Times New Roman" pitchFamily="18" charset="0"/>
              </a:rPr>
              <a:t>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Scope and Applicability.</a:t>
            </a:r>
          </a:p>
          <a:p>
            <a:pPr lvl="1"/>
            <a:r>
              <a:rPr lang="en-US" dirty="0"/>
              <a:t>UETA does not apply to wills or testamentary trusts.</a:t>
            </a:r>
          </a:p>
          <a:p>
            <a:pPr lvl="1"/>
            <a:r>
              <a:rPr lang="en-US" dirty="0"/>
              <a:t>Does not apply unless each party has previously agreed to conduct electronic transactions.  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be implied by </a:t>
            </a:r>
            <a:r>
              <a:rPr lang="en-US" dirty="0" smtClean="0"/>
              <a:t>conduct.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5594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Uniform Electronic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Transactions </a:t>
            </a:r>
            <a:r>
              <a:rPr lang="en-US" dirty="0">
                <a:cs typeface="Times New Roman" pitchFamily="18" charset="0"/>
              </a:rPr>
              <a:t>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Federal E-SIGN and UETA.</a:t>
            </a:r>
          </a:p>
          <a:p>
            <a:pPr lvl="1"/>
            <a:r>
              <a:rPr lang="en-US" dirty="0"/>
              <a:t>E-SIGN explicitly refers to UETA and provides that E-SIGN is pre-empted by state passing of UETA.</a:t>
            </a:r>
          </a:p>
          <a:p>
            <a:pPr lvl="1"/>
            <a:r>
              <a:rPr lang="en-US" dirty="0"/>
              <a:t>But state law must conform to minimum E-SIGN procedures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8755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E-SIGN </a:t>
            </a:r>
            <a:r>
              <a:rPr lang="en-US" dirty="0"/>
              <a:t>and UETA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676400"/>
            <a:ext cx="7162800" cy="4800600"/>
          </a:xfrm>
          <a:prstGeom prst="rect">
            <a:avLst/>
          </a:prstGeom>
        </p:spPr>
      </p:pic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748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Uniform Electronic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Transactions </a:t>
            </a:r>
            <a:r>
              <a:rPr lang="en-US" dirty="0">
                <a:cs typeface="Times New Roman" pitchFamily="18" charset="0"/>
              </a:rPr>
              <a:t>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Signatures on E-Records. </a:t>
            </a:r>
            <a:endParaRPr lang="en-US" dirty="0"/>
          </a:p>
          <a:p>
            <a:pPr lvl="1"/>
            <a:r>
              <a:rPr lang="en-US" sz="3600" dirty="0"/>
              <a:t>If electronic record or signature is act of a particular person, the record or signature is </a:t>
            </a:r>
            <a:r>
              <a:rPr lang="en-US" sz="3600" i="1" dirty="0"/>
              <a:t>attributed</a:t>
            </a:r>
            <a:r>
              <a:rPr lang="en-US" sz="3600" dirty="0"/>
              <a:t> to that person.</a:t>
            </a:r>
          </a:p>
          <a:p>
            <a:pPr lvl="1"/>
            <a:r>
              <a:rPr lang="en-US" sz="3600" dirty="0"/>
              <a:t>However, state law governs issues of agency, authority, forgery, contract formation.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8369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Where Intent May Be Lacking. </a:t>
            </a:r>
          </a:p>
          <a:p>
            <a:pPr lvl="1">
              <a:spcBef>
                <a:spcPct val="10000"/>
              </a:spcBef>
            </a:pPr>
            <a:r>
              <a:rPr lang="en-US" dirty="0"/>
              <a:t>Expressions of Opinion: not offers.</a:t>
            </a:r>
          </a:p>
          <a:p>
            <a:pPr lvl="1">
              <a:spcBef>
                <a:spcPct val="10000"/>
              </a:spcBef>
            </a:pPr>
            <a:r>
              <a:rPr lang="en-US" dirty="0"/>
              <a:t>Statements of Future Intent: not offers.</a:t>
            </a:r>
          </a:p>
          <a:p>
            <a:pPr lvl="1">
              <a:spcBef>
                <a:spcPct val="10000"/>
              </a:spcBef>
            </a:pPr>
            <a:r>
              <a:rPr lang="en-US" dirty="0"/>
              <a:t>Preliminary Negotiations, or Invitations to Negotiate: not offers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215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Uniform Electronic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Transactions </a:t>
            </a:r>
            <a:r>
              <a:rPr lang="en-US" dirty="0">
                <a:cs typeface="Times New Roman" pitchFamily="18" charset="0"/>
              </a:rPr>
              <a:t>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Effect of Errors: prompt notification.</a:t>
            </a:r>
          </a:p>
          <a:p>
            <a:r>
              <a:rPr lang="en-US" dirty="0"/>
              <a:t>Timing: “E-Mailbox” Rules. </a:t>
            </a:r>
          </a:p>
          <a:p>
            <a:pPr lvl="1"/>
            <a:r>
              <a:rPr lang="en-US" sz="3600" dirty="0"/>
              <a:t>Dispatched when leaves control of sender.</a:t>
            </a:r>
          </a:p>
          <a:p>
            <a:pPr lvl="1"/>
            <a:r>
              <a:rPr lang="en-US" sz="3600" dirty="0"/>
              <a:t>Received when enters recipient’s processing system (even if unaware).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3033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dirty="0" smtClean="0">
                <a:cs typeface="Times New Roman" pitchFamily="18" charset="0"/>
              </a:rPr>
              <a:t>§ 4:  International Treaties Affecting E-Contracts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United Nations Convention on the Use of Electronic Communications in International Contracts (2005)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6038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dirty="0" smtClean="0">
                <a:cs typeface="Times New Roman" pitchFamily="18" charset="0"/>
              </a:rPr>
              <a:t> International Treaties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Affecting E-Contracts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Hague </a:t>
            </a:r>
            <a:r>
              <a:rPr lang="en-US" dirty="0"/>
              <a:t>Convention on the Choice of Court Agreements: provides certainty on jurisdiction and enforcement</a:t>
            </a:r>
            <a:r>
              <a:rPr lang="en-US" dirty="0" smtClean="0"/>
              <a:t>.</a:t>
            </a:r>
            <a:endParaRPr lang="en-US" sz="5400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2893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Where Intent May Be Lacking.</a:t>
            </a:r>
          </a:p>
          <a:p>
            <a:pPr lvl="1">
              <a:spcBef>
                <a:spcPct val="10000"/>
              </a:spcBef>
            </a:pPr>
            <a:r>
              <a:rPr lang="en-US" dirty="0" smtClean="0"/>
              <a:t>Advertisements</a:t>
            </a:r>
            <a:r>
              <a:rPr lang="en-US" dirty="0"/>
              <a:t>: not offers (invitations to negotiate).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Auctions.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an offer, but invitation for offers through an auctioneer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77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Where Intent May Be Lacking.</a:t>
            </a:r>
          </a:p>
          <a:p>
            <a:pPr lvl="1"/>
            <a:r>
              <a:rPr lang="en-US" dirty="0" smtClean="0"/>
              <a:t>Auctions.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Auctions </a:t>
            </a:r>
            <a:r>
              <a:rPr lang="en-US" dirty="0"/>
              <a:t>With and Without Reserve.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With Reserve: can withdraw goods.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Without Reserve: cannot withdraw goods.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7347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Where Intent May Be Lacking.</a:t>
            </a:r>
          </a:p>
          <a:p>
            <a:pPr lvl="1"/>
            <a:r>
              <a:rPr lang="en-US" dirty="0" smtClean="0"/>
              <a:t>Agreements to Agree.</a:t>
            </a:r>
          </a:p>
          <a:p>
            <a:pPr lvl="1"/>
            <a:r>
              <a:rPr lang="en-US" dirty="0" smtClean="0"/>
              <a:t>Preliminary Agreements.</a:t>
            </a:r>
            <a:endParaRPr lang="en-US" dirty="0"/>
          </a:p>
          <a:p>
            <a:pPr lvl="2"/>
            <a:r>
              <a:rPr lang="en-US" b="1" cap="small" dirty="0" smtClean="0">
                <a:solidFill>
                  <a:srgbClr val="068000"/>
                </a:solidFill>
              </a:rPr>
              <a:t>CASE 12.3  </a:t>
            </a:r>
            <a:r>
              <a:rPr lang="en-US" b="1" i="1" cap="small" dirty="0" smtClean="0">
                <a:solidFill>
                  <a:srgbClr val="068000"/>
                </a:solidFill>
              </a:rPr>
              <a:t>Basis </a:t>
            </a:r>
            <a:r>
              <a:rPr lang="en-US" b="1" i="1" cap="small" dirty="0">
                <a:solidFill>
                  <a:srgbClr val="068000"/>
                </a:solidFill>
              </a:rPr>
              <a:t>Technology Corp. v. Amazon.com, Inc. </a:t>
            </a:r>
            <a:r>
              <a:rPr lang="en-US" b="1" cap="small" dirty="0">
                <a:solidFill>
                  <a:srgbClr val="068000"/>
                </a:solidFill>
              </a:rPr>
              <a:t>(2008). </a:t>
            </a:r>
            <a:endParaRPr lang="en-US" cap="small" dirty="0" smtClean="0">
              <a:solidFill>
                <a:srgbClr val="06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628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Agreement: Offer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10600" cy="4708525"/>
          </a:xfrm>
        </p:spPr>
        <p:txBody>
          <a:bodyPr/>
          <a:lstStyle/>
          <a:p>
            <a:r>
              <a:rPr lang="en-US" dirty="0" smtClean="0"/>
              <a:t>Definiteness of Terms.</a:t>
            </a:r>
          </a:p>
          <a:p>
            <a:pPr lvl="1"/>
            <a:r>
              <a:rPr lang="en-US" dirty="0"/>
              <a:t>Identification of the parties.</a:t>
            </a:r>
          </a:p>
          <a:p>
            <a:pPr lvl="1"/>
            <a:r>
              <a:rPr lang="en-US" dirty="0"/>
              <a:t>Object or subject matter of the contract.</a:t>
            </a:r>
          </a:p>
          <a:p>
            <a:pPr lvl="1"/>
            <a:r>
              <a:rPr lang="en-US" dirty="0"/>
              <a:t>Consideration to be paid.</a:t>
            </a:r>
          </a:p>
          <a:p>
            <a:pPr lvl="1"/>
            <a:r>
              <a:rPr lang="en-US" dirty="0"/>
              <a:t>Time of payment, Delivery, or Performance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7304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1816</Words>
  <Application>Microsoft Office PowerPoint</Application>
  <PresentationFormat>On-screen Show (4:3)</PresentationFormat>
  <Paragraphs>371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Apex</vt:lpstr>
      <vt:lpstr>Chapter  12:  Contracts – Agreement in Traditional  and E-Contracts</vt:lpstr>
      <vt:lpstr>§1: Agreement</vt:lpstr>
      <vt:lpstr>Agreement: Offer</vt:lpstr>
      <vt:lpstr>Agreement: Offer</vt:lpstr>
      <vt:lpstr>Agreement: Offer</vt:lpstr>
      <vt:lpstr>Agreement: Offer</vt:lpstr>
      <vt:lpstr>Agreement: Offer</vt:lpstr>
      <vt:lpstr>Agreement: Offer</vt:lpstr>
      <vt:lpstr>Agreement: Offer</vt:lpstr>
      <vt:lpstr>Agreement: Offer</vt:lpstr>
      <vt:lpstr>Agreement: Offer</vt:lpstr>
      <vt:lpstr>Agreement: Offer </vt:lpstr>
      <vt:lpstr>Agreement: Offer</vt:lpstr>
      <vt:lpstr>Agreement: Offer </vt:lpstr>
      <vt:lpstr>Agreement: Offer</vt:lpstr>
      <vt:lpstr>Agreement: Offer</vt:lpstr>
      <vt:lpstr>Agreement: Offer</vt:lpstr>
      <vt:lpstr>Agreement: Offer</vt:lpstr>
      <vt:lpstr>Agreement: Offer</vt:lpstr>
      <vt:lpstr>Agreement: Offer</vt:lpstr>
      <vt:lpstr>Agreement: Offer</vt:lpstr>
      <vt:lpstr>Agreement: Acceptance</vt:lpstr>
      <vt:lpstr>Agreement: Acceptance</vt:lpstr>
      <vt:lpstr>Agreement: Acceptance</vt:lpstr>
      <vt:lpstr>Agreement: Acceptance</vt:lpstr>
      <vt:lpstr>Agreement: Acceptance</vt:lpstr>
      <vt:lpstr>Agreement: Acceptance</vt:lpstr>
      <vt:lpstr>Agreement: Acceptance</vt:lpstr>
      <vt:lpstr>Agreement: Acceptance</vt:lpstr>
      <vt:lpstr>Agreement: Acceptance</vt:lpstr>
      <vt:lpstr>§2: Agreement in E-Contracts</vt:lpstr>
      <vt:lpstr>Agreement in E-Contracts</vt:lpstr>
      <vt:lpstr>Agreement in E-Contracts</vt:lpstr>
      <vt:lpstr>Agreement in E-Contracts</vt:lpstr>
      <vt:lpstr>Agreement in E-Contracts</vt:lpstr>
      <vt:lpstr>Agreement in E-Contracts</vt:lpstr>
      <vt:lpstr>Agreement in E-Contracts</vt:lpstr>
      <vt:lpstr>E-Signature Technologies</vt:lpstr>
      <vt:lpstr>E-Signature Technologies</vt:lpstr>
      <vt:lpstr>E-Signature Technologies</vt:lpstr>
      <vt:lpstr>Agreement in E-Contracts</vt:lpstr>
      <vt:lpstr>§ 3: The Uniform Electronic  Transactions Act</vt:lpstr>
      <vt:lpstr>The Uniform Electronic  Transactions Act</vt:lpstr>
      <vt:lpstr>The Uniform Electronic  Transactions Act</vt:lpstr>
      <vt:lpstr>The Uniform Electronic  Transactions Act</vt:lpstr>
      <vt:lpstr>The Uniform Electronic  Transactions Act</vt:lpstr>
      <vt:lpstr>The Uniform Electronic  Transactions Act</vt:lpstr>
      <vt:lpstr>E-SIGN and UETA</vt:lpstr>
      <vt:lpstr>The Uniform Electronic  Transactions Act</vt:lpstr>
      <vt:lpstr>The Uniform Electronic  Transactions Act</vt:lpstr>
      <vt:lpstr>§ 4:  International Treaties Affecting E-Contracts</vt:lpstr>
      <vt:lpstr> International Treaties  Affecting E-Contracts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222</cp:revision>
  <dcterms:created xsi:type="dcterms:W3CDTF">2010-07-08T19:43:46Z</dcterms:created>
  <dcterms:modified xsi:type="dcterms:W3CDTF">2013-08-21T17:36:32Z</dcterms:modified>
  <cp:category/>
</cp:coreProperties>
</file>