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71" r:id="rId6"/>
    <p:sldId id="260" r:id="rId7"/>
    <p:sldId id="272" r:id="rId8"/>
    <p:sldId id="261" r:id="rId9"/>
    <p:sldId id="273" r:id="rId10"/>
    <p:sldId id="274" r:id="rId11"/>
    <p:sldId id="275" r:id="rId12"/>
    <p:sldId id="264" r:id="rId13"/>
    <p:sldId id="276" r:id="rId14"/>
    <p:sldId id="265" r:id="rId15"/>
    <p:sldId id="277" r:id="rId16"/>
    <p:sldId id="266" r:id="rId17"/>
    <p:sldId id="267" r:id="rId18"/>
    <p:sldId id="278" r:id="rId19"/>
    <p:sldId id="279" r:id="rId20"/>
    <p:sldId id="28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1124"/>
    <a:srgbClr val="068000"/>
    <a:srgbClr val="1A4733"/>
    <a:srgbClr val="1F4E35"/>
    <a:srgbClr val="00483A"/>
    <a:srgbClr val="FDD986"/>
    <a:srgbClr val="E2CE91"/>
    <a:srgbClr val="F0CD7D"/>
    <a:srgbClr val="A38F60"/>
    <a:srgbClr val="0033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200" autoAdjust="0"/>
    <p:restoredTop sz="97638" autoAdjust="0"/>
  </p:normalViewPr>
  <p:slideViewPr>
    <p:cSldViewPr showGuides="1">
      <p:cViewPr>
        <p:scale>
          <a:sx n="60" d="100"/>
          <a:sy n="60" d="100"/>
        </p:scale>
        <p:origin x="-2370" y="-1188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720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C5A4702-3EDC-4170-AEF7-0962CC4693C5}" type="datetimeFigureOut">
              <a:rPr lang="en-US"/>
              <a:pPr/>
              <a:t>8/21/2013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CD08E979-3BF7-4A43-B851-6E1C3B8332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28590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40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F959246-C43C-4FD7-8E6E-5F3BC30E4688}" type="slidenum">
              <a:rPr lang="en-US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129B0-1EAE-4BC1-92A3-87218A150978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129B0-1EAE-4BC1-92A3-87218A150978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DEEA0-08DA-4A56-ABB1-0C900F41B909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ADEEA0-08DA-4A56-ABB1-0C900F41B909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0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085AB-7E9A-47A9-8199-72B3BC9E271A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9085AB-7E9A-47A9-8199-72B3BC9E271A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0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7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F9753-9710-4B64-BF02-926AC1E75A30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409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B357A-1AC8-4E33-A27E-BDCB14DA8B73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B357A-1AC8-4E33-A27E-BDCB14DA8B73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B357A-1AC8-4E33-A27E-BDCB14DA8B73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BBF5F-D325-431D-9692-1BB5D0D5913D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6B357A-1AC8-4E33-A27E-BDCB14DA8B73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41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3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0BBF5F-D325-431D-9692-1BB5D0D5913D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395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68609-6DD5-47A5-A67A-3DA079C07051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6C68609-6DD5-47A5-A67A-3DA079C07051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41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91BAF-1FE9-4737-BD51-49413E520354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191BAF-1FE9-4737-BD51-49413E520354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397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129B0-1EAE-4BC1-92A3-87218A150978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4129B0-1EAE-4BC1-92A3-87218A150978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399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5A11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/>
          <p:cNvPicPr>
            <a:picLocks noChangeAspect="1" noChangeArrowheads="1"/>
          </p:cNvPicPr>
          <p:nvPr userDrawn="1"/>
        </p:nvPicPr>
        <p:blipFill>
          <a:blip r:embed="rId2" cstate="print"/>
          <a:srcRect r="1639"/>
          <a:stretch>
            <a:fillRect/>
          </a:stretch>
        </p:blipFill>
        <p:spPr bwMode="auto">
          <a:xfrm>
            <a:off x="0" y="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  <a:solidFill>
            <a:srgbClr val="5A1124"/>
          </a:solidFill>
        </p:spPr>
        <p:txBody>
          <a:bodyPr/>
          <a:lstStyle>
            <a:lvl1pPr>
              <a:lnSpc>
                <a:spcPts val="5400"/>
              </a:lnSpc>
              <a:defRPr sz="5400" b="0" cap="small" spc="150" baseline="0">
                <a:solidFill>
                  <a:srgbClr val="FDD986"/>
                </a:solidFill>
                <a:latin typeface="Impact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2275"/>
            <a:ext cx="8229600" cy="4708525"/>
          </a:xfrm>
        </p:spPr>
        <p:txBody>
          <a:bodyPr/>
          <a:lstStyle>
            <a:lvl1pPr marL="547688" indent="-411163">
              <a:buClr>
                <a:srgbClr val="5A1124"/>
              </a:buClr>
              <a:buFont typeface="Wingdings" charset="2"/>
              <a:buChar char="u"/>
              <a:defRPr sz="4400">
                <a:solidFill>
                  <a:schemeClr val="bg1"/>
                </a:solidFill>
              </a:defRPr>
            </a:lvl1pPr>
            <a:lvl2pPr>
              <a:buClr>
                <a:srgbClr val="5A1124"/>
              </a:buClr>
              <a:defRPr sz="4000">
                <a:solidFill>
                  <a:schemeClr val="bg1"/>
                </a:solidFill>
              </a:defRPr>
            </a:lvl2pPr>
            <a:lvl3pPr marL="1133475" indent="-228600">
              <a:buClr>
                <a:srgbClr val="5A1124"/>
              </a:buClr>
              <a:buFont typeface="Arial"/>
              <a:buChar char="•"/>
              <a:defRPr sz="3600">
                <a:solidFill>
                  <a:schemeClr val="bg1"/>
                </a:solidFill>
              </a:defRPr>
            </a:lvl3pPr>
            <a:lvl4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4pPr>
            <a:lvl5pPr>
              <a:buClr>
                <a:srgbClr val="E2CE91"/>
              </a:buCl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A38F60"/>
                </a:solidFill>
                <a:latin typeface="Calibri" pitchFamily="34" charset="0"/>
              </a:defRPr>
            </a:lvl1pPr>
          </a:lstStyle>
          <a:p>
            <a:fld id="{7E9A16D1-F11F-4C51-89DE-DF86ACDBA25C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24000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17"/>
          <p:cNvSpPr>
            <a:spLocks noChangeArrowheads="1"/>
          </p:cNvSpPr>
          <p:nvPr userDrawn="1"/>
        </p:nvSpPr>
        <p:spPr bwMode="auto">
          <a:xfrm>
            <a:off x="0" y="6477000"/>
            <a:ext cx="5181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600" dirty="0">
                <a:solidFill>
                  <a:srgbClr val="A38F60"/>
                </a:solidFill>
              </a:rPr>
              <a:t>© </a:t>
            </a:r>
            <a:r>
              <a:rPr lang="en-US" sz="600" dirty="0" smtClean="0">
                <a:solidFill>
                  <a:srgbClr val="A38F60"/>
                </a:solidFill>
              </a:rPr>
              <a:t>2015 </a:t>
            </a:r>
            <a:r>
              <a:rPr lang="en-US" sz="600" dirty="0">
                <a:solidFill>
                  <a:srgbClr val="A38F60"/>
                </a:solidFill>
              </a:rPr>
              <a:t>Cengage Learning. All Rights Reserved. May not be copied, scanned, or duplicated, in whole or in part, except for use as permitted in a license distributed with a certain product or service or otherwise on a password-protected website for classroom use.</a:t>
            </a:r>
            <a:endParaRPr lang="en-US" dirty="0">
              <a:solidFill>
                <a:srgbClr val="A38F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0C421-656A-1749-A2F8-9F2583ADCD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Impact" pitchFamily="34" charset="0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 b="1">
          <a:solidFill>
            <a:schemeClr val="tx1"/>
          </a:solidFill>
          <a:latin typeface="Impact" charset="0"/>
          <a:ea typeface="ＭＳ Ｐゴシック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40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2600" y="4572000"/>
            <a:ext cx="6858000" cy="1371600"/>
          </a:xfrm>
        </p:spPr>
        <p:txBody>
          <a:bodyPr anchor="ctr" anchorCtr="0">
            <a:no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Chapter </a:t>
            </a:r>
            <a:r>
              <a:rPr lang="en-US" sz="4400" b="0" cap="small" spc="100" dirty="0">
                <a:solidFill>
                  <a:srgbClr val="FDD986"/>
                </a:solidFill>
                <a:ea typeface="+mj-ea"/>
              </a:rPr>
              <a:t> </a:t>
            </a:r>
            <a:r>
              <a:rPr lang="en-US" sz="4400" b="0" cap="small" spc="100" dirty="0" smtClean="0">
                <a:solidFill>
                  <a:srgbClr val="FDD986"/>
                </a:solidFill>
                <a:ea typeface="+mj-ea"/>
              </a:rPr>
              <a:t>13:  Contracts – Consideration </a:t>
            </a:r>
            <a:endParaRPr lang="en-US" b="0" cap="small" spc="100" dirty="0">
              <a:solidFill>
                <a:srgbClr val="FDD986"/>
              </a:solidFill>
              <a:ea typeface="+mj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5178" y="634424"/>
            <a:ext cx="1479892" cy="5847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3200" cap="small" dirty="0" smtClean="0">
                <a:solidFill>
                  <a:srgbClr val="FDD986"/>
                </a:solidFill>
                <a:latin typeface="Times New Roman"/>
                <a:cs typeface="Times New Roman"/>
              </a:rPr>
              <a:t>Miller</a:t>
            </a:r>
            <a:endParaRPr lang="en-US" sz="3200" cap="small" dirty="0">
              <a:solidFill>
                <a:srgbClr val="FDD986"/>
              </a:solidFill>
              <a:latin typeface="Times New Roman"/>
              <a:cs typeface="Times New Roman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47" y="1419550"/>
            <a:ext cx="9129253" cy="27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 Agreements </a:t>
            </a:r>
            <a:r>
              <a:rPr lang="en-US" dirty="0" smtClean="0"/>
              <a:t>That Lack Consideration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Past Consideration</a:t>
            </a:r>
            <a:r>
              <a:rPr lang="en-US" dirty="0"/>
              <a:t> is no consideration because the bargained-for exchange element is missing.</a:t>
            </a:r>
          </a:p>
          <a:p>
            <a:pPr lvl="1"/>
            <a:r>
              <a:rPr lang="en-US" sz="3600" b="1" cap="small" dirty="0">
                <a:solidFill>
                  <a:srgbClr val="068000"/>
                </a:solidFill>
              </a:rPr>
              <a:t>CASE </a:t>
            </a:r>
            <a:r>
              <a:rPr lang="en-US" sz="3600" b="1" cap="small" dirty="0" smtClean="0">
                <a:solidFill>
                  <a:srgbClr val="068000"/>
                </a:solidFill>
              </a:rPr>
              <a:t>13.2  </a:t>
            </a:r>
            <a:r>
              <a:rPr lang="en-US" sz="3600" b="1" i="1" cap="small" dirty="0" smtClean="0">
                <a:solidFill>
                  <a:srgbClr val="068000"/>
                </a:solidFill>
              </a:rPr>
              <a:t>Baugh v. Columbia Heart Clinic, P.A. </a:t>
            </a:r>
            <a:r>
              <a:rPr lang="en-US" sz="3600" b="1" cap="small" dirty="0" smtClean="0">
                <a:solidFill>
                  <a:srgbClr val="068000"/>
                </a:solidFill>
              </a:rPr>
              <a:t>(2013)</a:t>
            </a:r>
            <a:r>
              <a:rPr lang="en-US" sz="3600" b="1" cap="small" dirty="0">
                <a:solidFill>
                  <a:srgbClr val="068000"/>
                </a:solidFill>
              </a:rPr>
              <a:t>.  </a:t>
            </a:r>
            <a:endParaRPr lang="en-US" sz="2800" cap="small" dirty="0">
              <a:solidFill>
                <a:srgbClr val="068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865440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 Agreements </a:t>
            </a:r>
            <a:r>
              <a:rPr lang="en-US" dirty="0" smtClean="0"/>
              <a:t>That Lack Consideration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Illusory Promises</a:t>
            </a:r>
            <a:r>
              <a:rPr lang="en-US" dirty="0"/>
              <a:t>.</a:t>
            </a:r>
          </a:p>
          <a:p>
            <a:pPr lvl="1"/>
            <a:r>
              <a:rPr lang="en-US" sz="3600" dirty="0"/>
              <a:t>Promisor has not definitely promised to do anything (no promise at all).</a:t>
            </a:r>
          </a:p>
          <a:p>
            <a:pPr lvl="1"/>
            <a:r>
              <a:rPr lang="en-US" sz="3600" dirty="0"/>
              <a:t>Option-to-Cancel Clauses.</a:t>
            </a:r>
          </a:p>
          <a:p>
            <a:pPr lvl="1"/>
            <a:r>
              <a:rPr lang="en-US" sz="3600" dirty="0"/>
              <a:t>Requirements and Output Contracts (discussed in Chapter </a:t>
            </a:r>
            <a:r>
              <a:rPr lang="en-US" sz="3600" dirty="0" smtClean="0"/>
              <a:t>20)</a:t>
            </a:r>
            <a:r>
              <a:rPr lang="en-US" sz="3600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98479188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§4:  </a:t>
            </a:r>
            <a:r>
              <a:rPr lang="en-US" dirty="0" smtClean="0"/>
              <a:t>Settlement </a:t>
            </a:r>
            <a:r>
              <a:rPr lang="en-US" dirty="0"/>
              <a:t>of Claims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Accord and Satisfaction.</a:t>
            </a:r>
          </a:p>
          <a:p>
            <a:pPr lvl="1"/>
            <a:r>
              <a:rPr lang="en-US" dirty="0"/>
              <a:t>Debtor offers to pay a lesser amount than the creditor purports to be owed.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851256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Settlement </a:t>
            </a:r>
            <a:r>
              <a:rPr lang="en-US" dirty="0"/>
              <a:t>of Claims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Accord and Satisfaction.</a:t>
            </a:r>
          </a:p>
          <a:p>
            <a:pPr lvl="1">
              <a:spcBef>
                <a:spcPts val="600"/>
              </a:spcBef>
            </a:pPr>
            <a:r>
              <a:rPr lang="en-US" u="sng" dirty="0" smtClean="0"/>
              <a:t>Liquidated</a:t>
            </a:r>
            <a:r>
              <a:rPr lang="en-US" dirty="0" smtClean="0"/>
              <a:t> </a:t>
            </a:r>
            <a:r>
              <a:rPr lang="en-US" dirty="0"/>
              <a:t>Debt: amount has been ascertained, fixed, agreed on, settled, or exactly determined.</a:t>
            </a:r>
          </a:p>
          <a:p>
            <a:pPr lvl="1">
              <a:spcBef>
                <a:spcPts val="600"/>
              </a:spcBef>
            </a:pPr>
            <a:r>
              <a:rPr lang="en-US" u="sng" dirty="0"/>
              <a:t>Unliquidated</a:t>
            </a:r>
            <a:r>
              <a:rPr lang="en-US" dirty="0"/>
              <a:t> Debt: </a:t>
            </a:r>
            <a:r>
              <a:rPr lang="en-US" dirty="0" smtClean="0"/>
              <a:t>parties </a:t>
            </a:r>
            <a:r>
              <a:rPr lang="en-US" dirty="0"/>
              <a:t>give </a:t>
            </a:r>
            <a:r>
              <a:rPr lang="en-US" dirty="0" smtClean="0"/>
              <a:t>up </a:t>
            </a:r>
            <a:r>
              <a:rPr lang="en-US" dirty="0"/>
              <a:t>right to contest </a:t>
            </a:r>
            <a:r>
              <a:rPr lang="en-US" dirty="0" smtClean="0"/>
              <a:t>amount </a:t>
            </a:r>
            <a:r>
              <a:rPr lang="en-US" dirty="0"/>
              <a:t>in dispute, and thus consideration is given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65289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of Claims</a:t>
            </a:r>
            <a:endParaRPr lang="en-US" sz="4000" dirty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686800" cy="4708525"/>
          </a:xfrm>
        </p:spPr>
        <p:txBody>
          <a:bodyPr/>
          <a:lstStyle/>
          <a:p>
            <a:r>
              <a:rPr lang="en-US" u="sng" dirty="0" smtClean="0"/>
              <a:t>Release.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ars </a:t>
            </a:r>
            <a:r>
              <a:rPr lang="en-US" dirty="0"/>
              <a:t>any further recovery beyond the terms stated in the release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813521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Settlement of Claims</a:t>
            </a:r>
            <a:endParaRPr lang="en-US" sz="4000" dirty="0"/>
          </a:p>
        </p:txBody>
      </p:sp>
      <p:sp>
        <p:nvSpPr>
          <p:cNvPr id="406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u="sng" dirty="0" smtClean="0"/>
              <a:t>Covenant </a:t>
            </a:r>
            <a:r>
              <a:rPr lang="en-US" u="sng" dirty="0"/>
              <a:t>N</a:t>
            </a:r>
            <a:r>
              <a:rPr lang="en-US" u="sng" dirty="0" smtClean="0"/>
              <a:t>ot </a:t>
            </a:r>
            <a:r>
              <a:rPr lang="en-US" u="sng" dirty="0"/>
              <a:t>to </a:t>
            </a:r>
            <a:r>
              <a:rPr lang="en-US" u="sng" dirty="0" smtClean="0"/>
              <a:t>Sue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ubstitute </a:t>
            </a:r>
            <a:r>
              <a:rPr lang="en-US" dirty="0"/>
              <a:t>contractual obligation for some other type of legal action based on a valid claim</a:t>
            </a:r>
            <a:r>
              <a:rPr lang="en-US" dirty="0" smtClean="0"/>
              <a:t>.</a:t>
            </a:r>
          </a:p>
          <a:p>
            <a:pPr lvl="1"/>
            <a:r>
              <a:rPr lang="en-US" b="1" cap="small" dirty="0" smtClean="0">
                <a:solidFill>
                  <a:srgbClr val="068000"/>
                </a:solidFill>
              </a:rPr>
              <a:t>CASE 13.3  </a:t>
            </a:r>
            <a:r>
              <a:rPr lang="en-US" b="1" i="1" cap="small" dirty="0" smtClean="0">
                <a:solidFill>
                  <a:srgbClr val="068000"/>
                </a:solidFill>
              </a:rPr>
              <a:t>Already, LLC v. Nike, Inc. </a:t>
            </a:r>
            <a:r>
              <a:rPr lang="en-US" b="1" cap="small" dirty="0" smtClean="0">
                <a:solidFill>
                  <a:srgbClr val="068000"/>
                </a:solidFill>
              </a:rPr>
              <a:t>(2013).</a:t>
            </a:r>
            <a:endParaRPr lang="en-US" b="1" cap="small" dirty="0">
              <a:solidFill>
                <a:srgbClr val="068000"/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9845918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5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§5: </a:t>
            </a:r>
            <a:r>
              <a:rPr lang="en-US" dirty="0"/>
              <a:t>Exceptions 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Consideration </a:t>
            </a:r>
            <a:r>
              <a:rPr lang="en-US" dirty="0"/>
              <a:t>Requirement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05800" cy="47085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Promissory Estoppel (detrimental reliance): recovery if reliance on promise of another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20773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</a:t>
            </a:r>
            <a:r>
              <a:rPr lang="en-US" dirty="0"/>
              <a:t>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Consideration </a:t>
            </a:r>
            <a:r>
              <a:rPr lang="en-US" dirty="0"/>
              <a:t>Requirement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Promissory Estoppel.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Requirements </a:t>
            </a:r>
            <a:r>
              <a:rPr lang="en-US" dirty="0"/>
              <a:t>to State a Claim: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Must be definite promise.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Promisee must justifiably rely on the promise.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Reliance is substantial.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Justice will be served by enforcing promise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568579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</a:t>
            </a:r>
            <a:r>
              <a:rPr lang="en-US" dirty="0"/>
              <a:t>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Consideration </a:t>
            </a:r>
            <a:r>
              <a:rPr lang="en-US" dirty="0"/>
              <a:t>Requirement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Promissory Estoppel.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Application.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Courts began to apply estoppel to hardship or inequitable cases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8663079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</a:t>
            </a:r>
            <a:r>
              <a:rPr lang="en-US" dirty="0"/>
              <a:t>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Consideration </a:t>
            </a:r>
            <a:r>
              <a:rPr lang="en-US" dirty="0"/>
              <a:t>Requirement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Promises to Pay Debts Barred by Statute of Limitations.</a:t>
            </a:r>
          </a:p>
          <a:p>
            <a:pPr lvl="1">
              <a:lnSpc>
                <a:spcPct val="90000"/>
              </a:lnSpc>
            </a:pPr>
            <a:r>
              <a:rPr lang="en-US" i="1" dirty="0" smtClean="0"/>
              <a:t>A </a:t>
            </a:r>
            <a:r>
              <a:rPr lang="en-US" i="1" dirty="0"/>
              <a:t>promise by a debtor to pay a previous debt barred by the statute of limitations  is enforceable – no additional consideration is necessary.</a:t>
            </a:r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127728406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§1: </a:t>
            </a:r>
            <a:r>
              <a:rPr lang="en-US" dirty="0" smtClean="0"/>
              <a:t>Elements of Consideration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Generally, consideration must have:</a:t>
            </a:r>
          </a:p>
          <a:p>
            <a:pPr lvl="1"/>
            <a:r>
              <a:rPr lang="en-US" sz="3600" dirty="0"/>
              <a:t>“Legally Sufficient Value” </a:t>
            </a:r>
            <a:r>
              <a:rPr lang="en-US" sz="3600" dirty="0">
                <a:sym typeface="Wingdings" pitchFamily="2" charset="2"/>
              </a:rPr>
              <a:t></a:t>
            </a:r>
            <a:endParaRPr lang="en-US" sz="3600" dirty="0"/>
          </a:p>
          <a:p>
            <a:pPr lvl="1">
              <a:buNone/>
            </a:pPr>
            <a:r>
              <a:rPr lang="en-US" i="1" dirty="0"/>
              <a:t>and</a:t>
            </a:r>
            <a:r>
              <a:rPr lang="en-US" dirty="0"/>
              <a:t> </a:t>
            </a:r>
          </a:p>
          <a:p>
            <a:pPr lvl="1"/>
            <a:r>
              <a:rPr lang="en-US" sz="3600" dirty="0"/>
              <a:t>a “Bargained-for-Exchange.”  </a:t>
            </a:r>
            <a:r>
              <a:rPr lang="en-US" sz="3600" dirty="0" smtClean="0">
                <a:sym typeface="Wingdings" pitchFamily="2" charset="2"/>
              </a:rPr>
              <a:t></a:t>
            </a:r>
            <a:endParaRPr lang="en-US" sz="3600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818389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Exceptions </a:t>
            </a:r>
            <a:r>
              <a:rPr lang="en-US" dirty="0"/>
              <a:t>to the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Consideration </a:t>
            </a:r>
            <a:r>
              <a:rPr lang="en-US" dirty="0"/>
              <a:t>Requirement</a:t>
            </a: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Charitable </a:t>
            </a:r>
            <a:r>
              <a:rPr lang="en-US" dirty="0" smtClean="0"/>
              <a:t>Subscriptions.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G</a:t>
            </a:r>
            <a:r>
              <a:rPr lang="en-US" dirty="0" smtClean="0"/>
              <a:t>enerally</a:t>
            </a:r>
            <a:r>
              <a:rPr lang="en-US" dirty="0"/>
              <a:t>, enforceable, but courts now rely on promissory estoppel if reliance.</a:t>
            </a:r>
            <a:endParaRPr lang="en-US" i="1" dirty="0"/>
          </a:p>
          <a:p>
            <a:pPr>
              <a:lnSpc>
                <a:spcPct val="90000"/>
              </a:lnSpc>
            </a:pPr>
            <a:endParaRPr lang="en-US" dirty="0" smtClean="0"/>
          </a:p>
        </p:txBody>
      </p:sp>
    </p:spTree>
    <p:extLst>
      <p:ext uri="{BB962C8B-B14F-4D97-AF65-F5344CB8AC3E}">
        <p14:creationId xmlns="" xmlns:p14="http://schemas.microsoft.com/office/powerpoint/2010/main" val="31477399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Consideration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382000" cy="4708525"/>
          </a:xfrm>
        </p:spPr>
        <p:txBody>
          <a:bodyPr/>
          <a:lstStyle/>
          <a:p>
            <a:r>
              <a:rPr lang="en-US" dirty="0" smtClean="0"/>
              <a:t>First element, “</a:t>
            </a:r>
            <a:r>
              <a:rPr lang="en-US" u="sng" dirty="0" smtClean="0"/>
              <a:t>legal value</a:t>
            </a:r>
            <a:r>
              <a:rPr lang="en-US" dirty="0" smtClean="0"/>
              <a:t>”:</a:t>
            </a:r>
            <a:endParaRPr lang="en-US" dirty="0"/>
          </a:p>
          <a:p>
            <a:pPr lvl="1"/>
            <a:r>
              <a:rPr lang="en-US" dirty="0"/>
              <a:t>Promise,</a:t>
            </a:r>
          </a:p>
          <a:p>
            <a:pPr lvl="1"/>
            <a:r>
              <a:rPr lang="en-US" dirty="0"/>
              <a:t>Performance, or</a:t>
            </a:r>
          </a:p>
          <a:p>
            <a:pPr lvl="1"/>
            <a:r>
              <a:rPr lang="en-US" dirty="0"/>
              <a:t>Forbearance.</a:t>
            </a:r>
          </a:p>
          <a:p>
            <a:pPr lvl="1"/>
            <a:r>
              <a:rPr lang="en-US" b="1" cap="small" dirty="0">
                <a:solidFill>
                  <a:srgbClr val="068000"/>
                </a:solidFill>
              </a:rPr>
              <a:t>CASE 13.1  </a:t>
            </a:r>
            <a:r>
              <a:rPr lang="en-US" b="1" i="1" cap="small" dirty="0">
                <a:solidFill>
                  <a:srgbClr val="068000"/>
                </a:solidFill>
              </a:rPr>
              <a:t>Hamer v. Sidway </a:t>
            </a:r>
            <a:r>
              <a:rPr lang="en-US" b="1" cap="small" dirty="0">
                <a:solidFill>
                  <a:srgbClr val="068000"/>
                </a:solidFill>
              </a:rPr>
              <a:t>(1891)</a:t>
            </a:r>
            <a:r>
              <a:rPr lang="en-US" b="1" cap="small" dirty="0" smtClean="0">
                <a:solidFill>
                  <a:srgbClr val="068000"/>
                </a:solidFill>
              </a:rPr>
              <a:t>.</a:t>
            </a:r>
            <a:endParaRPr lang="en-US" i="1" cap="small" dirty="0">
              <a:solidFill>
                <a:srgbClr val="068000"/>
              </a:solidFill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45655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Consideration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/>
              <a:t>Second </a:t>
            </a:r>
            <a:r>
              <a:rPr lang="en-US" dirty="0" smtClean="0"/>
              <a:t>element, </a:t>
            </a:r>
            <a:r>
              <a:rPr lang="en-US" u="sng" dirty="0" smtClean="0"/>
              <a:t>bargained-for-exchange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Must </a:t>
            </a:r>
            <a:r>
              <a:rPr lang="en-US" dirty="0"/>
              <a:t>provide basis for the bargain.</a:t>
            </a:r>
          </a:p>
          <a:p>
            <a:pPr lvl="1"/>
            <a:r>
              <a:rPr lang="en-US" dirty="0"/>
              <a:t>Something of legal value (a promise, or a performance) must be exchanged between the parties.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197797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Elements of Consideration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92275"/>
            <a:ext cx="8458200" cy="4708525"/>
          </a:xfrm>
        </p:spPr>
        <p:txBody>
          <a:bodyPr/>
          <a:lstStyle/>
          <a:p>
            <a:r>
              <a:rPr lang="en-US" dirty="0"/>
              <a:t>Second </a:t>
            </a:r>
            <a:r>
              <a:rPr lang="en-US" dirty="0" smtClean="0"/>
              <a:t>element, </a:t>
            </a:r>
            <a:r>
              <a:rPr lang="en-US" u="sng" dirty="0" smtClean="0"/>
              <a:t>bargained-for-exchange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If a promise, it </a:t>
            </a:r>
            <a:r>
              <a:rPr lang="en-US" dirty="0"/>
              <a:t>must be either:</a:t>
            </a:r>
          </a:p>
          <a:p>
            <a:pPr lvl="2"/>
            <a:r>
              <a:rPr lang="en-US" sz="4000" dirty="0"/>
              <a:t>Legally detrimental to the promisee, </a:t>
            </a:r>
            <a:r>
              <a:rPr lang="en-US" sz="4000" u="sng" dirty="0"/>
              <a:t>or</a:t>
            </a:r>
            <a:r>
              <a:rPr lang="en-US" sz="4000" dirty="0"/>
              <a:t> </a:t>
            </a:r>
          </a:p>
          <a:p>
            <a:pPr lvl="2"/>
            <a:r>
              <a:rPr lang="en-US" sz="4000" dirty="0"/>
              <a:t>Legally beneficial to the promisor.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687190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Times New Roman" pitchFamily="18" charset="0"/>
              </a:rPr>
              <a:t>§2: </a:t>
            </a:r>
            <a:r>
              <a:rPr lang="en-US" dirty="0"/>
              <a:t>Adequacy of  Consideration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84725"/>
          </a:xfrm>
        </p:spPr>
        <p:txBody>
          <a:bodyPr/>
          <a:lstStyle/>
          <a:p>
            <a:r>
              <a:rPr lang="en-US" dirty="0"/>
              <a:t>General Rule.</a:t>
            </a:r>
          </a:p>
          <a:p>
            <a:pPr lvl="1"/>
            <a:r>
              <a:rPr lang="en-US" dirty="0"/>
              <a:t>Courts Typically Will Not Consider Adequacy of Consideration.</a:t>
            </a:r>
          </a:p>
          <a:p>
            <a:pPr lvl="1"/>
            <a:r>
              <a:rPr lang="en-US" dirty="0"/>
              <a:t>Law does not protect a person from entering into an unwise contract</a:t>
            </a:r>
            <a:r>
              <a:rPr lang="en-US" dirty="0" smtClean="0"/>
              <a:t>.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982258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Adequacy </a:t>
            </a:r>
            <a:r>
              <a:rPr lang="en-US" dirty="0"/>
              <a:t>of  Consideration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92275"/>
            <a:ext cx="8534400" cy="4784725"/>
          </a:xfrm>
        </p:spPr>
        <p:txBody>
          <a:bodyPr/>
          <a:lstStyle/>
          <a:p>
            <a:r>
              <a:rPr lang="en-US" dirty="0" smtClean="0"/>
              <a:t>When Consent May Be Lacking.</a:t>
            </a:r>
          </a:p>
          <a:p>
            <a:pPr lvl="1"/>
            <a:r>
              <a:rPr lang="en-US" dirty="0" smtClean="0"/>
              <a:t>Courts may look at the contract, if there is a large “shockingly inadequate” disparity in the amount consideration exchanged.</a:t>
            </a:r>
          </a:p>
        </p:txBody>
      </p:sp>
    </p:spTree>
    <p:extLst>
      <p:ext uri="{BB962C8B-B14F-4D97-AF65-F5344CB8AC3E}">
        <p14:creationId xmlns="" xmlns:p14="http://schemas.microsoft.com/office/powerpoint/2010/main" val="1969694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§3: Agreements </a:t>
            </a:r>
            <a:r>
              <a:rPr lang="en-US" dirty="0" smtClean="0"/>
              <a:t>That Lack Consideration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Preexisting </a:t>
            </a:r>
            <a:r>
              <a:rPr lang="en-US" dirty="0" smtClean="0"/>
              <a:t>Duty.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romise </a:t>
            </a:r>
            <a:r>
              <a:rPr lang="en-US" dirty="0"/>
              <a:t>to do what one </a:t>
            </a:r>
            <a:r>
              <a:rPr lang="en-US" i="1" dirty="0"/>
              <a:t>already</a:t>
            </a:r>
            <a:r>
              <a:rPr lang="en-US" dirty="0"/>
              <a:t> has a legal duty to do does not constitute legally sufficient consideration</a:t>
            </a:r>
            <a:r>
              <a:rPr lang="en-US" dirty="0" smtClean="0"/>
              <a:t>. </a:t>
            </a:r>
            <a:r>
              <a:rPr lang="en-US" dirty="0" smtClean="0">
                <a:sym typeface="Wingdings"/>
              </a:rPr>
              <a:t>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330663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cs typeface="Times New Roman" pitchFamily="18" charset="0"/>
              </a:rPr>
              <a:t> Agreements </a:t>
            </a:r>
            <a:r>
              <a:rPr lang="en-US" dirty="0" smtClean="0"/>
              <a:t>That Lack Consideration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7818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fld id="{CDBF233E-2C21-4BE9-817B-A58BFD151BD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Preexisting </a:t>
            </a:r>
            <a:r>
              <a:rPr lang="en-US" dirty="0" smtClean="0"/>
              <a:t>Duty: </a:t>
            </a:r>
            <a:r>
              <a:rPr lang="en-US" u="sng" dirty="0" smtClean="0"/>
              <a:t>Exceptions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Unforeseen Difficulties. </a:t>
            </a:r>
          </a:p>
          <a:p>
            <a:pPr lvl="1"/>
            <a:r>
              <a:rPr lang="en-US" dirty="0"/>
              <a:t>Recession and New Contract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7601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2560</TotalTime>
  <Words>602</Words>
  <Application>Microsoft Office PowerPoint</Application>
  <PresentationFormat>On-screen Show (4:3)</PresentationFormat>
  <Paragraphs>116</Paragraphs>
  <Slides>20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Chapter  13:  Contracts – Consideration </vt:lpstr>
      <vt:lpstr>§1: Elements of Consideration</vt:lpstr>
      <vt:lpstr>Elements of Consideration</vt:lpstr>
      <vt:lpstr>Elements of Consideration</vt:lpstr>
      <vt:lpstr>Elements of Consideration</vt:lpstr>
      <vt:lpstr>§2: Adequacy of  Consideration</vt:lpstr>
      <vt:lpstr>Adequacy of  Consideration</vt:lpstr>
      <vt:lpstr>§3: Agreements That Lack Consideration</vt:lpstr>
      <vt:lpstr> Agreements That Lack Consideration</vt:lpstr>
      <vt:lpstr> Agreements That Lack Consideration</vt:lpstr>
      <vt:lpstr> Agreements That Lack Consideration</vt:lpstr>
      <vt:lpstr>§4:  Settlement of Claims</vt:lpstr>
      <vt:lpstr>Settlement of Claims</vt:lpstr>
      <vt:lpstr>Settlement of Claims</vt:lpstr>
      <vt:lpstr>Settlement of Claims</vt:lpstr>
      <vt:lpstr>§5: Exceptions to the  Consideration Requirement</vt:lpstr>
      <vt:lpstr>Exceptions to the  Consideration Requirement</vt:lpstr>
      <vt:lpstr>Exceptions to the  Consideration Requirement</vt:lpstr>
      <vt:lpstr>Exceptions to the  Consideration Requirement</vt:lpstr>
      <vt:lpstr>Exceptions to the  Consideration Requirement</vt:lpstr>
    </vt:vector>
  </TitlesOfParts>
  <Manager/>
  <Company>LoyolaCenter.org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Clarkson, Business Law 13th</dc:title>
  <dc:subject/>
  <dc:creator>Joseph Zavaletta, JAZCO</dc:creator>
  <cp:keywords/>
  <dc:description/>
  <cp:lastModifiedBy>Lamar, Jan</cp:lastModifiedBy>
  <cp:revision>232</cp:revision>
  <dcterms:created xsi:type="dcterms:W3CDTF">2010-07-08T19:43:46Z</dcterms:created>
  <dcterms:modified xsi:type="dcterms:W3CDTF">2013-08-21T17:37:08Z</dcterms:modified>
  <cp:category/>
</cp:coreProperties>
</file>