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68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0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18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25AE-ACB7-4D90-A02D-B77F3351DEE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4C3DD-E011-470F-B423-BF2DC59D3E7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4C-99BB-4A72-88F1-DE550BB2A1D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14: Contracts – Capacity and Legality 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Minors—Disaffirmance.</a:t>
            </a:r>
          </a:p>
          <a:p>
            <a:pPr lvl="1"/>
            <a:r>
              <a:rPr lang="en-US" u="sng" dirty="0" smtClean="0"/>
              <a:t>Exceptions</a:t>
            </a:r>
            <a:r>
              <a:rPr lang="en-US" dirty="0" smtClean="0"/>
              <a:t>: Necessaries.</a:t>
            </a:r>
          </a:p>
          <a:p>
            <a:pPr lvl="2"/>
            <a:r>
              <a:rPr lang="en-US" dirty="0"/>
              <a:t>Contracts for food, clothing, shelter may be disaffirmed by minor, who remains liable for the reasonable value of goods or services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7709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Minors—Disaffirmance.</a:t>
            </a:r>
          </a:p>
          <a:p>
            <a:pPr lvl="1"/>
            <a:r>
              <a:rPr lang="en-US" u="sng" dirty="0" smtClean="0"/>
              <a:t>Exceptions</a:t>
            </a:r>
            <a:r>
              <a:rPr lang="en-US" dirty="0" smtClean="0"/>
              <a:t>: Necessaries.</a:t>
            </a:r>
          </a:p>
          <a:p>
            <a:pPr lvl="2"/>
            <a:r>
              <a:rPr lang="en-US" sz="3200" dirty="0"/>
              <a:t>Ratification:  occurs when a minor, on or after reaching majority, indicates (expressly or impliedly) an intention to become bound by a contract made as a minor.</a:t>
            </a:r>
          </a:p>
          <a:p>
            <a:pPr lvl="2"/>
            <a:r>
              <a:rPr lang="en-US" sz="3200" dirty="0"/>
              <a:t>Parents’ Liability: Parents generally not liable, unless they co-sign with minor. </a:t>
            </a:r>
          </a:p>
        </p:txBody>
      </p:sp>
    </p:spTree>
    <p:extLst>
      <p:ext uri="{BB962C8B-B14F-4D97-AF65-F5344CB8AC3E}">
        <p14:creationId xmlns="" xmlns:p14="http://schemas.microsoft.com/office/powerpoint/2010/main" val="1685014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Intoxication.</a:t>
            </a:r>
            <a:endParaRPr lang="en-US" sz="3200" dirty="0"/>
          </a:p>
          <a:p>
            <a:pPr lvl="1"/>
            <a:r>
              <a:rPr lang="en-US" dirty="0"/>
              <a:t>Lack of capacity </a:t>
            </a:r>
            <a:r>
              <a:rPr lang="en-US" u="sng" dirty="0"/>
              <a:t>at the time </a:t>
            </a:r>
            <a:r>
              <a:rPr lang="en-US" dirty="0"/>
              <a:t>the contract is being made. Contract is either voidable or valid, depending on circumstances. </a:t>
            </a:r>
          </a:p>
          <a:p>
            <a:pPr lvl="1"/>
            <a:r>
              <a:rPr lang="en-US" dirty="0"/>
              <a:t>Disaffirmance (voidable).</a:t>
            </a:r>
          </a:p>
          <a:p>
            <a:pPr lvl="1"/>
            <a:r>
              <a:rPr lang="en-US" dirty="0"/>
              <a:t>Ratification: after ‘sobering up.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4395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800" dirty="0" smtClean="0"/>
              <a:t>Mental Incompetence.</a:t>
            </a:r>
          </a:p>
          <a:p>
            <a:pPr lvl="1"/>
            <a:r>
              <a:rPr lang="en-US" u="sng" dirty="0"/>
              <a:t>Void</a:t>
            </a:r>
            <a:r>
              <a:rPr lang="en-US" dirty="0"/>
              <a:t>: If a person has been adjudged mentally incompetent by a court of law and a guardian has been appointed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651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800" dirty="0" smtClean="0"/>
              <a:t>Mental Incompetence.</a:t>
            </a:r>
          </a:p>
          <a:p>
            <a:pPr lvl="1"/>
            <a:r>
              <a:rPr lang="en-US" u="sng" dirty="0" smtClean="0"/>
              <a:t>Voidable</a:t>
            </a:r>
            <a:r>
              <a:rPr lang="en-US" dirty="0"/>
              <a:t>: If the person does not know he or she is entering into the contract or lacks the mental capacity to comprehend its nature, purpose, and consequences. 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84935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800" dirty="0" smtClean="0"/>
              <a:t>Mental Incompetence.</a:t>
            </a:r>
          </a:p>
          <a:p>
            <a:pPr lvl="1"/>
            <a:r>
              <a:rPr lang="en-US" u="sng" dirty="0"/>
              <a:t>Valid</a:t>
            </a:r>
            <a:r>
              <a:rPr lang="en-US" dirty="0"/>
              <a:t>: when person is able to understand the nature and effect of entering into a contract but may lack capacity to engage in other activities (known as “lucid” intervals).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71688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§2: </a:t>
            </a:r>
            <a:r>
              <a:rPr lang="en-US" dirty="0"/>
              <a:t>Legality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000" dirty="0" smtClean="0"/>
              <a:t>For a contract to be enforceable, it must be formed for a legal purpose.</a:t>
            </a:r>
          </a:p>
          <a:p>
            <a:r>
              <a:rPr lang="en-US" sz="4000" dirty="0" smtClean="0"/>
              <a:t>A specific clause in contract can be illegal, but rest of contract can be enforceable.</a:t>
            </a:r>
          </a:p>
          <a:p>
            <a:r>
              <a:rPr lang="en-US" sz="4000" dirty="0" smtClean="0"/>
              <a:t>A contract to commit a tortious act is illegal (see Chapter 6).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8906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Contracts Contrary to Statute.</a:t>
            </a:r>
          </a:p>
          <a:p>
            <a:pPr lvl="1"/>
            <a:r>
              <a:rPr lang="en-US" dirty="0"/>
              <a:t>Contracts to do something prohibited by federal or state statutory law is illegal and therefore </a:t>
            </a:r>
            <a:r>
              <a:rPr lang="en-US" u="sng" dirty="0"/>
              <a:t>void</a:t>
            </a:r>
            <a:r>
              <a:rPr lang="en-US" dirty="0"/>
              <a:t> (never existed).</a:t>
            </a:r>
          </a:p>
          <a:p>
            <a:pPr lvl="1"/>
            <a:r>
              <a:rPr lang="en-US" dirty="0"/>
              <a:t>Contracts to Commit a Crime.</a:t>
            </a:r>
          </a:p>
          <a:p>
            <a:pPr lvl="1"/>
            <a:r>
              <a:rPr lang="en-US" dirty="0"/>
              <a:t>Contracts for Usury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508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Contracts Contrary to Statute.</a:t>
            </a:r>
          </a:p>
          <a:p>
            <a:pPr lvl="1"/>
            <a:r>
              <a:rPr lang="en-US" dirty="0"/>
              <a:t>Gambling: distribution of property based on chance among persons who have paid valuable consideration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9313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Contracts Contrary to Statute.</a:t>
            </a:r>
          </a:p>
          <a:p>
            <a:pPr lvl="1"/>
            <a:r>
              <a:rPr lang="en-US" dirty="0" smtClean="0"/>
              <a:t>Licensing Statutes: contract’s enforceability depends on its purpose.</a:t>
            </a:r>
          </a:p>
          <a:p>
            <a:pPr lvl="2"/>
            <a:r>
              <a:rPr lang="en-US" b="1" dirty="0" smtClean="0">
                <a:solidFill>
                  <a:srgbClr val="068000"/>
                </a:solidFill>
              </a:rPr>
              <a:t>CASE 14.1  </a:t>
            </a:r>
            <a:r>
              <a:rPr lang="en-US" b="1" i="1" cap="small" dirty="0" smtClean="0">
                <a:solidFill>
                  <a:srgbClr val="068000"/>
                </a:solidFill>
              </a:rPr>
              <a:t>Sturdza v. United Arab Emirates </a:t>
            </a:r>
            <a:r>
              <a:rPr lang="en-US" b="1" dirty="0" smtClean="0">
                <a:solidFill>
                  <a:srgbClr val="068000"/>
                </a:solidFill>
              </a:rPr>
              <a:t>(2011).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369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§1:</a:t>
            </a:r>
            <a:r>
              <a:rPr lang="en-US" dirty="0"/>
              <a:t> Contractual 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Contractual </a:t>
            </a:r>
            <a:r>
              <a:rPr lang="en-US" dirty="0" smtClean="0"/>
              <a:t>Capacity.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 L</a:t>
            </a:r>
            <a:r>
              <a:rPr lang="en-US" dirty="0" smtClean="0"/>
              <a:t>egal </a:t>
            </a:r>
            <a:r>
              <a:rPr lang="en-US" dirty="0"/>
              <a:t>ability to enter into a contractual </a:t>
            </a:r>
            <a:r>
              <a:rPr lang="en-US" dirty="0" smtClean="0"/>
              <a:t>relationship.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person </a:t>
            </a:r>
            <a:r>
              <a:rPr lang="en-US" dirty="0"/>
              <a:t>determined by court to be mentally incompetent cannot form a valid contract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2890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r>
              <a:rPr lang="en-US" dirty="0" smtClean="0"/>
              <a:t>Contracts Contrary to Public Policy.</a:t>
            </a:r>
          </a:p>
          <a:p>
            <a:pPr lvl="1"/>
            <a:r>
              <a:rPr lang="en-US" dirty="0" smtClean="0"/>
              <a:t>Generally, VOID.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Contracts in Restraint of Trade are generally </a:t>
            </a:r>
            <a:r>
              <a:rPr lang="en-US" u="sng" dirty="0"/>
              <a:t>void</a:t>
            </a:r>
            <a:r>
              <a:rPr lang="en-US" dirty="0"/>
              <a:t>.</a:t>
            </a:r>
          </a:p>
          <a:p>
            <a:pPr lvl="2">
              <a:spcBef>
                <a:spcPts val="0"/>
              </a:spcBef>
            </a:pPr>
            <a:r>
              <a:rPr lang="en-US" dirty="0"/>
              <a:t>Exception: Covenant not to Compete and Sale of an Ongoing Business.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33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Contracts </a:t>
            </a:r>
            <a:r>
              <a:rPr lang="en-US" dirty="0"/>
              <a:t>in Restraint of </a:t>
            </a:r>
            <a:r>
              <a:rPr lang="en-US" dirty="0" smtClean="0"/>
              <a:t>Trade.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Covenant Not </a:t>
            </a:r>
            <a:r>
              <a:rPr lang="en-US" dirty="0"/>
              <a:t>to Compete in Employment is enforceable as long as time and geographic terms are reasonable.</a:t>
            </a:r>
          </a:p>
          <a:p>
            <a:pPr lvl="2">
              <a:spcBef>
                <a:spcPts val="0"/>
              </a:spcBef>
            </a:pPr>
            <a:r>
              <a:rPr lang="en-US" b="1" dirty="0">
                <a:solidFill>
                  <a:srgbClr val="068000"/>
                </a:solidFill>
              </a:rPr>
              <a:t>CASE </a:t>
            </a:r>
            <a:r>
              <a:rPr lang="en-US" b="1" dirty="0" smtClean="0">
                <a:solidFill>
                  <a:srgbClr val="068000"/>
                </a:solidFill>
              </a:rPr>
              <a:t>14.2  </a:t>
            </a:r>
            <a:r>
              <a:rPr lang="en-US" b="1" i="1" cap="small" dirty="0">
                <a:solidFill>
                  <a:srgbClr val="068000"/>
                </a:solidFill>
              </a:rPr>
              <a:t>Comedy Club</a:t>
            </a:r>
            <a:r>
              <a:rPr lang="en-US" b="1" i="1" dirty="0" smtClean="0">
                <a:solidFill>
                  <a:srgbClr val="068000"/>
                </a:solidFill>
              </a:rPr>
              <a:t>, </a:t>
            </a:r>
            <a:r>
              <a:rPr lang="en-US" b="1" i="1" dirty="0">
                <a:solidFill>
                  <a:srgbClr val="068000"/>
                </a:solidFill>
              </a:rPr>
              <a:t>Inc. v. Improv West Associates </a:t>
            </a:r>
            <a:r>
              <a:rPr lang="en-US" b="1" dirty="0">
                <a:solidFill>
                  <a:srgbClr val="068000"/>
                </a:solidFill>
              </a:rPr>
              <a:t>(2009).</a:t>
            </a:r>
            <a:endParaRPr lang="en-US" dirty="0">
              <a:solidFill>
                <a:srgbClr val="068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70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Unconscionable  Contracts or Clauses.</a:t>
            </a:r>
          </a:p>
          <a:p>
            <a:pPr lvl="1"/>
            <a:r>
              <a:rPr lang="en-US" u="sng" dirty="0"/>
              <a:t>Procedural</a:t>
            </a:r>
            <a:r>
              <a:rPr lang="en-US" dirty="0"/>
              <a:t> Unconscionability: inconspicuous print or legalese.</a:t>
            </a:r>
          </a:p>
          <a:p>
            <a:pPr lvl="2"/>
            <a:r>
              <a:rPr lang="en-US" dirty="0"/>
              <a:t>Depends on a party’s lack of knowledge or expertise.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949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Unconscionable  Contracts or Clauses.</a:t>
            </a:r>
          </a:p>
          <a:p>
            <a:pPr lvl="1"/>
            <a:r>
              <a:rPr lang="en-US" u="sng" dirty="0"/>
              <a:t>Substantive</a:t>
            </a:r>
            <a:r>
              <a:rPr lang="en-US" dirty="0"/>
              <a:t> Unconscionability: contracts are oppressive or overly harsh; that deny a remedy for nonperformance.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9317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Unconscionability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9" b="5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27385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Exculpatory </a:t>
            </a:r>
            <a:r>
              <a:rPr lang="en-US" dirty="0" smtClean="0"/>
              <a:t>Clauses.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elease </a:t>
            </a:r>
            <a:r>
              <a:rPr lang="en-US" dirty="0"/>
              <a:t>a party from liability in the event of monetary or physical injury – </a:t>
            </a:r>
            <a:r>
              <a:rPr lang="en-US" i="1" dirty="0"/>
              <a:t>no matter who is at fault</a:t>
            </a:r>
            <a:r>
              <a:rPr lang="en-US" i="1" dirty="0" smtClean="0"/>
              <a:t>. </a:t>
            </a:r>
            <a:r>
              <a:rPr lang="en-US" i="1" dirty="0" smtClean="0">
                <a:sym typeface="Wingdings"/>
              </a:rPr>
              <a:t></a:t>
            </a:r>
            <a:endParaRPr lang="en-US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7514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Exculpatory </a:t>
            </a:r>
            <a:r>
              <a:rPr lang="en-US" dirty="0" smtClean="0"/>
              <a:t>Clauses.</a:t>
            </a:r>
          </a:p>
          <a:p>
            <a:pPr lvl="1"/>
            <a:r>
              <a:rPr lang="en-US" dirty="0" smtClean="0"/>
              <a:t>Enforceable </a:t>
            </a:r>
            <a:r>
              <a:rPr lang="en-US" dirty="0"/>
              <a:t>when they are not against public policy, are not ambiguous, and do not shield parties from intentional conduct</a:t>
            </a:r>
            <a:r>
              <a:rPr lang="en-US" dirty="0" smtClean="0"/>
              <a:t>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14.3  </a:t>
            </a:r>
            <a:r>
              <a:rPr lang="en-US" b="1" i="1" cap="small" dirty="0" smtClean="0">
                <a:solidFill>
                  <a:srgbClr val="068000"/>
                </a:solidFill>
              </a:rPr>
              <a:t>Holmes v. Multimedia KSDK, Inc. </a:t>
            </a:r>
            <a:r>
              <a:rPr lang="en-US" b="1" cap="small" dirty="0" smtClean="0">
                <a:solidFill>
                  <a:srgbClr val="068000"/>
                </a:solidFill>
              </a:rPr>
              <a:t>(2103).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708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Discriminatory </a:t>
            </a:r>
            <a:r>
              <a:rPr lang="en-US" dirty="0" smtClean="0"/>
              <a:t>Contracts.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arty </a:t>
            </a:r>
            <a:r>
              <a:rPr lang="en-US" dirty="0"/>
              <a:t>promises to discriminate on the basis of race, color, national origin, religion, gender, age, or disability are contrary to both statute and public policy, and unenforceable.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523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Effect of Legality. </a:t>
            </a:r>
          </a:p>
          <a:p>
            <a:pPr lvl="1"/>
            <a:r>
              <a:rPr lang="en-US" dirty="0"/>
              <a:t>Generally, illegal contracts are </a:t>
            </a:r>
            <a:r>
              <a:rPr lang="en-US" u="sng" dirty="0"/>
              <a:t>void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contract is executory, cannot be enforced.</a:t>
            </a:r>
          </a:p>
          <a:p>
            <a:pPr lvl="2"/>
            <a:r>
              <a:rPr lang="en-US" dirty="0"/>
              <a:t>Unjust enrichment is not an issue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113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Effect of Legality. </a:t>
            </a:r>
          </a:p>
          <a:p>
            <a:pPr lvl="1"/>
            <a:r>
              <a:rPr lang="en-US" u="sng" dirty="0" smtClean="0"/>
              <a:t>Exceptions</a:t>
            </a:r>
            <a:r>
              <a:rPr lang="en-US" dirty="0" smtClean="0"/>
              <a:t> to Void:</a:t>
            </a:r>
            <a:endParaRPr lang="en-US" dirty="0"/>
          </a:p>
          <a:p>
            <a:pPr lvl="2"/>
            <a:r>
              <a:rPr lang="en-US" dirty="0"/>
              <a:t>Justifiable Ignorance of the Facts.</a:t>
            </a:r>
          </a:p>
          <a:p>
            <a:pPr lvl="2"/>
            <a:r>
              <a:rPr lang="en-US" dirty="0"/>
              <a:t>Members of Protected Classes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Withdrawal from an Illegal Agreement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503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Contractual </a:t>
            </a:r>
            <a:r>
              <a:rPr lang="en-US" dirty="0" smtClean="0"/>
              <a:t>Capacity.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other situations, capacity may exist, but contract is not legally binding.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144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Effect of Legality. </a:t>
            </a:r>
          </a:p>
          <a:p>
            <a:pPr lvl="1"/>
            <a:r>
              <a:rPr lang="en-US" u="sng" dirty="0" smtClean="0"/>
              <a:t>Exceptions</a:t>
            </a:r>
            <a:r>
              <a:rPr lang="en-US" dirty="0" smtClean="0"/>
              <a:t> to Void:</a:t>
            </a:r>
            <a:endParaRPr lang="en-US" dirty="0"/>
          </a:p>
          <a:p>
            <a:pPr lvl="2"/>
            <a:r>
              <a:rPr lang="en-US" dirty="0"/>
              <a:t>Contract Illegal through Fraud, Duress, or Undue Influence.</a:t>
            </a:r>
          </a:p>
          <a:p>
            <a:pPr lvl="2"/>
            <a:r>
              <a:rPr lang="en-US" dirty="0"/>
              <a:t>Severable or Divisible Contracts.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488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752600"/>
            <a:ext cx="7169258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3821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Minors.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Generally, at 18 years, a person is emancipated,  and has the legal capacity to enter into any contract that an adult can.</a:t>
            </a:r>
          </a:p>
          <a:p>
            <a:pPr lvl="2">
              <a:spcBef>
                <a:spcPts val="600"/>
              </a:spcBef>
            </a:pPr>
            <a:r>
              <a:rPr lang="en-US" sz="3200" dirty="0"/>
              <a:t>However, a contract entered into by a minor is </a:t>
            </a:r>
            <a:r>
              <a:rPr lang="en-US" sz="3200" u="sng" dirty="0"/>
              <a:t>voidable</a:t>
            </a:r>
            <a:r>
              <a:rPr lang="en-US" sz="3200" dirty="0"/>
              <a:t> at the option of that minor, and can be </a:t>
            </a:r>
            <a:r>
              <a:rPr lang="en-US" sz="3200" u="sng" dirty="0"/>
              <a:t>disaffirmed</a:t>
            </a:r>
            <a:r>
              <a:rPr lang="en-US" sz="3200" dirty="0"/>
              <a:t>.  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7012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Minors—Disaffirmance.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ontract </a:t>
            </a:r>
            <a:r>
              <a:rPr lang="en-US" dirty="0"/>
              <a:t>can be disaffirmed at any time during </a:t>
            </a:r>
            <a:r>
              <a:rPr lang="en-US" dirty="0" smtClean="0"/>
              <a:t>minority, or </a:t>
            </a:r>
            <a:r>
              <a:rPr lang="en-US" dirty="0"/>
              <a:t>for a reasonable period after minor is emancipated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866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Minors—Disaffirmance.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Minor </a:t>
            </a:r>
            <a:r>
              <a:rPr lang="en-US" dirty="0"/>
              <a:t>must disaffirm the entire contract.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Disaffirmance </a:t>
            </a:r>
            <a:r>
              <a:rPr lang="en-US" dirty="0"/>
              <a:t>can be expressed or implied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246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Minors—Disaffirmance.</a:t>
            </a:r>
          </a:p>
          <a:p>
            <a:pPr lvl="1"/>
            <a:r>
              <a:rPr lang="en-US" u="sng" dirty="0"/>
              <a:t>Majority</a:t>
            </a:r>
            <a:r>
              <a:rPr lang="en-US" dirty="0"/>
              <a:t> Rule: minor need only return the goods (or other consideration) subject to the contract, provided the goods are in the minor’s possession or control</a:t>
            </a:r>
            <a:r>
              <a:rPr lang="en-US" dirty="0" smtClean="0"/>
              <a:t>.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8574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r>
              <a:rPr lang="en-US" dirty="0" smtClean="0"/>
              <a:t>Minors—Disaffirmance.</a:t>
            </a:r>
          </a:p>
          <a:p>
            <a:pPr lvl="1"/>
            <a:r>
              <a:rPr lang="en-US" u="sng" dirty="0" smtClean="0"/>
              <a:t>Minority</a:t>
            </a:r>
            <a:r>
              <a:rPr lang="en-US" dirty="0" smtClean="0"/>
              <a:t> Rule</a:t>
            </a:r>
            <a:r>
              <a:rPr lang="en-US" dirty="0"/>
              <a:t>: increasing number of states hold the minor must restore the adult to the position held before the contract was made.</a:t>
            </a:r>
          </a:p>
        </p:txBody>
      </p:sp>
    </p:spTree>
    <p:extLst>
      <p:ext uri="{BB962C8B-B14F-4D97-AF65-F5344CB8AC3E}">
        <p14:creationId xmlns="" xmlns:p14="http://schemas.microsoft.com/office/powerpoint/2010/main" val="3325094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Contractual </a:t>
            </a:r>
            <a:r>
              <a:rPr lang="en-US" dirty="0"/>
              <a:t>Capacity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Minors—Disaffirmance.</a:t>
            </a:r>
          </a:p>
          <a:p>
            <a:pPr lvl="1"/>
            <a:r>
              <a:rPr lang="en-US" u="sng" dirty="0" smtClean="0"/>
              <a:t>Exceptions</a:t>
            </a:r>
            <a:r>
              <a:rPr lang="en-US" dirty="0" smtClean="0"/>
              <a:t>: </a:t>
            </a:r>
            <a:r>
              <a:rPr lang="en-US" dirty="0"/>
              <a:t>Misrepresentation of Age.	</a:t>
            </a:r>
          </a:p>
          <a:p>
            <a:pPr lvl="2"/>
            <a:r>
              <a:rPr lang="en-US" dirty="0"/>
              <a:t>Generally, minor can disaffirm the contract.</a:t>
            </a:r>
          </a:p>
          <a:p>
            <a:pPr lvl="2"/>
            <a:r>
              <a:rPr lang="en-US" dirty="0"/>
              <a:t>But some states prohibit disaffirmance and hold the minor liable.</a:t>
            </a:r>
          </a:p>
        </p:txBody>
      </p:sp>
    </p:spTree>
    <p:extLst>
      <p:ext uri="{BB962C8B-B14F-4D97-AF65-F5344CB8AC3E}">
        <p14:creationId xmlns="" xmlns:p14="http://schemas.microsoft.com/office/powerpoint/2010/main" val="784719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</TotalTime>
  <Words>969</Words>
  <Application>Microsoft Office PowerPoint</Application>
  <PresentationFormat>On-screen Show (4:3)</PresentationFormat>
  <Paragraphs>174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Chapter  14: Contracts – Capacity and Legality </vt:lpstr>
      <vt:lpstr>§1: 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Contractual Capacity</vt:lpstr>
      <vt:lpstr>§2: Legality</vt:lpstr>
      <vt:lpstr>Legality</vt:lpstr>
      <vt:lpstr>Legality</vt:lpstr>
      <vt:lpstr>Legality</vt:lpstr>
      <vt:lpstr>Legality</vt:lpstr>
      <vt:lpstr>Legality</vt:lpstr>
      <vt:lpstr>Legality</vt:lpstr>
      <vt:lpstr>Legality</vt:lpstr>
      <vt:lpstr>Unconscionability</vt:lpstr>
      <vt:lpstr>Legality</vt:lpstr>
      <vt:lpstr>Legality</vt:lpstr>
      <vt:lpstr>Legality</vt:lpstr>
      <vt:lpstr>Legality</vt:lpstr>
      <vt:lpstr>Legality</vt:lpstr>
      <vt:lpstr>Legality</vt:lpstr>
      <vt:lpstr>Legality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242</cp:revision>
  <dcterms:created xsi:type="dcterms:W3CDTF">2010-07-08T19:43:46Z</dcterms:created>
  <dcterms:modified xsi:type="dcterms:W3CDTF">2013-08-21T17:37:47Z</dcterms:modified>
  <cp:category/>
</cp:coreProperties>
</file>