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0" r:id="rId4"/>
    <p:sldId id="277" r:id="rId5"/>
    <p:sldId id="278" r:id="rId6"/>
    <p:sldId id="259" r:id="rId7"/>
    <p:sldId id="279" r:id="rId8"/>
    <p:sldId id="262" r:id="rId9"/>
    <p:sldId id="280" r:id="rId10"/>
    <p:sldId id="264" r:id="rId11"/>
    <p:sldId id="281" r:id="rId12"/>
    <p:sldId id="282" r:id="rId13"/>
    <p:sldId id="283" r:id="rId14"/>
    <p:sldId id="284" r:id="rId15"/>
    <p:sldId id="268" r:id="rId16"/>
    <p:sldId id="285" r:id="rId17"/>
    <p:sldId id="286" r:id="rId18"/>
    <p:sldId id="271" r:id="rId19"/>
    <p:sldId id="287" r:id="rId20"/>
    <p:sldId id="272" r:id="rId21"/>
    <p:sldId id="273" r:id="rId22"/>
    <p:sldId id="274" r:id="rId23"/>
    <p:sldId id="288" r:id="rId24"/>
    <p:sldId id="275" r:id="rId25"/>
    <p:sldId id="28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00" autoAdjust="0"/>
    <p:restoredTop sz="97638" autoAdjust="0"/>
  </p:normalViewPr>
  <p:slideViewPr>
    <p:cSldViewPr showGuides="1">
      <p:cViewPr>
        <p:scale>
          <a:sx n="60" d="100"/>
          <a:sy n="60" d="100"/>
        </p:scale>
        <p:origin x="-2370" y="-1248"/>
      </p:cViewPr>
      <p:guideLst>
        <p:guide orient="horz"/>
        <p:guide pos="13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7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ABB28-6D47-455B-876D-921F1735C90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ABB28-6D47-455B-876D-921F1735C90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ABB28-6D47-455B-876D-921F1735C900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ABB28-6D47-455B-876D-921F1735C900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ABB28-6D47-455B-876D-921F1735C90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62EAA-F7C8-414C-996D-BF32C14B27E3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62EAA-F7C8-414C-996D-BF32C14B27E3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62EAA-F7C8-414C-996D-BF32C14B27E3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F464F-6809-473A-A029-F598DDF7079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F464F-6809-473A-A029-F598DDF7079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12A83-A03F-4488-90D9-7BEDC95C6D5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A178A-C38B-44D6-8E58-5B2BA6DE854A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A178A-C38B-44D6-8E58-5B2BA6DE854A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05AAC-658C-42BC-9ADF-A1FCE9F5B420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05AAC-658C-42BC-9ADF-A1FCE9F5B420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3E5C7-9EEF-48A2-BE2D-2F1CCA0C2CCF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E4A90-431C-49C4-94D1-05D2B6DB625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E4A90-431C-49C4-94D1-05D2B6DB625D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E4A90-431C-49C4-94D1-05D2B6DB625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169EF-7A00-4A98-9152-2E9A9E43F6C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E4A90-431C-49C4-94D1-05D2B6DB625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ABB28-6D47-455B-876D-921F1735C90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ABB28-6D47-455B-876D-921F1735C900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0"/>
            <a:ext cx="6858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</a:t>
            </a:r>
            <a:r>
              <a:rPr lang="en-US" sz="4400" b="0" cap="small" spc="100" dirty="0">
                <a:solidFill>
                  <a:srgbClr val="FDD986"/>
                </a:solidFill>
                <a:ea typeface="+mj-ea"/>
              </a:rPr>
              <a:t> </a:t>
            </a: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15: Contracts – Mistakes, Fraud, and </a:t>
            </a:r>
            <a:b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</a:b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Voluntary Consent 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" y="1419550"/>
            <a:ext cx="9129253" cy="27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Fraudulent Misrepresentation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Statement of Fact vs. Statement of Opinion.</a:t>
            </a:r>
          </a:p>
          <a:p>
            <a:pPr lvl="1"/>
            <a:r>
              <a:rPr lang="en-US" dirty="0"/>
              <a:t>Statement of Opinions are not actionable. </a:t>
            </a:r>
          </a:p>
          <a:p>
            <a:pPr lvl="1"/>
            <a:r>
              <a:rPr lang="en-US" dirty="0"/>
              <a:t>Opinions from Experts can be actionable, and injured party can seek rescission or reformation.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7500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Fraudulent Misrepresentation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Misrepresentation </a:t>
            </a:r>
            <a:r>
              <a:rPr lang="en-US" dirty="0"/>
              <a:t>of Law</a:t>
            </a:r>
            <a:r>
              <a:rPr lang="en-US" sz="5400" dirty="0"/>
              <a:t>: </a:t>
            </a:r>
            <a:r>
              <a:rPr lang="en-US" dirty="0"/>
              <a:t>does not entitle a party to relief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/>
              <a:t>Misrepresentation by Silence.</a:t>
            </a:r>
          </a:p>
          <a:p>
            <a:pPr lvl="1">
              <a:spcBef>
                <a:spcPts val="600"/>
              </a:spcBef>
            </a:pPr>
            <a:r>
              <a:rPr lang="en-US" sz="3600" dirty="0"/>
              <a:t>Ordinarily neither party has duty to disclose facts</a:t>
            </a:r>
            <a:r>
              <a:rPr lang="en-US" sz="3600" dirty="0" smtClean="0"/>
              <a:t>. </a:t>
            </a:r>
            <a:r>
              <a:rPr lang="en-US" sz="3600" dirty="0" smtClean="0">
                <a:sym typeface="Wingdings"/>
              </a:rPr>
              <a:t></a:t>
            </a: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0889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Fraudulent Misrepresentation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Misrepresentation </a:t>
            </a:r>
            <a:r>
              <a:rPr lang="en-US" dirty="0"/>
              <a:t>by Silence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sz="3600" dirty="0" smtClean="0"/>
              <a:t>However</a:t>
            </a:r>
            <a:r>
              <a:rPr lang="en-US" sz="3600" dirty="0"/>
              <a:t>, seller will be liable if she knows of material defect that cannot be reasonably discovered by buyer</a:t>
            </a:r>
            <a:r>
              <a:rPr lang="en-US" sz="3600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3600" b="1" cap="small" dirty="0" smtClean="0">
                <a:solidFill>
                  <a:srgbClr val="068000"/>
                </a:solidFill>
              </a:rPr>
              <a:t>CASE 15.2  </a:t>
            </a:r>
            <a:r>
              <a:rPr lang="en-US" sz="3600" b="1" i="1" cap="small" dirty="0" smtClean="0">
                <a:solidFill>
                  <a:srgbClr val="068000"/>
                </a:solidFill>
              </a:rPr>
              <a:t>Fazio v. Cypress/GR Houston I, LP </a:t>
            </a:r>
            <a:r>
              <a:rPr lang="en-US" sz="3600" b="1" cap="small" dirty="0" smtClean="0">
                <a:solidFill>
                  <a:srgbClr val="068000"/>
                </a:solidFill>
              </a:rPr>
              <a:t>(2012).</a:t>
            </a: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876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Fraudulent Misrepresentation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Misrepresentation </a:t>
            </a:r>
            <a:r>
              <a:rPr lang="en-US" dirty="0"/>
              <a:t>by Silence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  <a:p>
            <a:pPr lvl="1"/>
            <a:r>
              <a:rPr lang="en-US" sz="3600" dirty="0"/>
              <a:t>When parties are in a fiduciary relationship, failure to disclose material facts may be fraud</a:t>
            </a:r>
            <a:r>
              <a:rPr lang="en-US" sz="3600" dirty="0" smtClean="0"/>
              <a:t>.</a:t>
            </a: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0030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Fraudulent Misrepresentation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Intent to Deceive.</a:t>
            </a:r>
          </a:p>
          <a:p>
            <a:pPr lvl="1"/>
            <a:r>
              <a:rPr lang="en-US" i="1" u="sng" dirty="0"/>
              <a:t>Scienter</a:t>
            </a:r>
            <a:r>
              <a:rPr lang="en-US" dirty="0"/>
              <a:t>  (Guilty Knowledge) is an </a:t>
            </a:r>
            <a:r>
              <a:rPr lang="en-US" dirty="0">
                <a:sym typeface="Symbol" pitchFamily="18" charset="2"/>
              </a:rPr>
              <a:t>Intent to Deceive.</a:t>
            </a:r>
          </a:p>
          <a:p>
            <a:pPr lvl="2"/>
            <a:r>
              <a:rPr lang="en-US" dirty="0">
                <a:sym typeface="Symbol" pitchFamily="18" charset="2"/>
              </a:rPr>
              <a:t>Party knows that a ‘fact’ is not true, or makes a reckless statement without regard for the truth, or implies that statement is based on personal knowledge or investigation</a:t>
            </a:r>
            <a:r>
              <a:rPr lang="en-US" dirty="0" smtClean="0">
                <a:sym typeface="Symbol" pitchFamily="18" charset="2"/>
              </a:rPr>
              <a:t>.</a:t>
            </a:r>
            <a:endParaRPr lang="en-US" dirty="0" smtClean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9360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 to Deceive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Innocent Misrepresentation: </a:t>
            </a:r>
            <a:r>
              <a:rPr lang="en-US" sz="3600" dirty="0" smtClean="0"/>
              <a:t>person makes statement he believes to be true but actually misrepresents facts.</a:t>
            </a:r>
            <a:endParaRPr lang="en-US" dirty="0" smtClean="0"/>
          </a:p>
          <a:p>
            <a:pPr lvl="1"/>
            <a:r>
              <a:rPr lang="en-US" dirty="0" smtClean="0">
                <a:sym typeface="Symbol" pitchFamily="18" charset="2"/>
              </a:rPr>
              <a:t>Innocent party can rescind contract, but usually cannot seek damages.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746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 to Deceive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Reliance on Misrepresentation.</a:t>
            </a:r>
            <a:endParaRPr lang="en-US" dirty="0"/>
          </a:p>
          <a:p>
            <a:pPr lvl="1"/>
            <a:r>
              <a:rPr lang="en-US" dirty="0"/>
              <a:t>Deceived party must have justifiably relied on representation.</a:t>
            </a:r>
          </a:p>
          <a:p>
            <a:pPr lvl="2">
              <a:spcBef>
                <a:spcPts val="0"/>
              </a:spcBef>
            </a:pPr>
            <a:r>
              <a:rPr lang="en-US" dirty="0"/>
              <a:t>Reliance is not justified if the innocent party knows the true facts or relies on extravagant statements</a:t>
            </a:r>
            <a:r>
              <a:rPr lang="en-US" dirty="0" smtClean="0"/>
              <a:t>.</a:t>
            </a:r>
          </a:p>
          <a:p>
            <a:pPr lvl="2">
              <a:spcBef>
                <a:spcPts val="0"/>
              </a:spcBef>
            </a:pPr>
            <a:r>
              <a:rPr lang="en-US" b="1" dirty="0" smtClean="0">
                <a:solidFill>
                  <a:srgbClr val="068000"/>
                </a:solidFill>
              </a:rPr>
              <a:t>CASE </a:t>
            </a:r>
            <a:r>
              <a:rPr lang="en-US" b="1" cap="small" dirty="0" smtClean="0">
                <a:solidFill>
                  <a:srgbClr val="068000"/>
                </a:solidFill>
              </a:rPr>
              <a:t>15.3  </a:t>
            </a:r>
            <a:r>
              <a:rPr lang="en-US" b="1" i="1" cap="small" dirty="0" smtClean="0">
                <a:solidFill>
                  <a:srgbClr val="068000"/>
                </a:solidFill>
              </a:rPr>
              <a:t>Cronkelton v. Guaranteed Construction Services, LLC </a:t>
            </a:r>
            <a:r>
              <a:rPr lang="en-US" b="1" cap="small" dirty="0" smtClean="0">
                <a:solidFill>
                  <a:srgbClr val="068000"/>
                </a:solidFill>
              </a:rPr>
              <a:t>(2013).</a:t>
            </a:r>
            <a:endParaRPr lang="en-US" b="1" cap="small" dirty="0">
              <a:solidFill>
                <a:srgbClr val="068000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8170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 to Deceive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/>
              <a:t>Injury to the Innocent Party.</a:t>
            </a:r>
          </a:p>
          <a:p>
            <a:pPr lvl="1"/>
            <a:r>
              <a:rPr lang="en-US" dirty="0"/>
              <a:t>No proof of injury is required when the action is to rescind contract.</a:t>
            </a:r>
          </a:p>
          <a:p>
            <a:pPr lvl="1"/>
            <a:r>
              <a:rPr lang="en-US" dirty="0"/>
              <a:t>Proof of injury is universally required to recover damages.</a:t>
            </a:r>
          </a:p>
          <a:p>
            <a:pPr lvl="1"/>
            <a:endParaRPr lang="en-US" b="1" cap="small" dirty="0">
              <a:solidFill>
                <a:srgbClr val="068000"/>
              </a:solidFill>
            </a:endParaRPr>
          </a:p>
          <a:p>
            <a:pPr lvl="1"/>
            <a:endParaRPr lang="en-US" dirty="0" smtClean="0">
              <a:sym typeface="Symbol" pitchFamily="18" charset="2"/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0284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§3: </a:t>
            </a:r>
            <a:r>
              <a:rPr lang="en-US" dirty="0"/>
              <a:t>Undue Influence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 lacks voluntary consent and is </a:t>
            </a:r>
            <a:r>
              <a:rPr lang="en-US" u="sng" dirty="0"/>
              <a:t>voidable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Based on Confidential or Fiduciary Relationship, or Relationship of Dependence.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5903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Undue </a:t>
            </a:r>
            <a:r>
              <a:rPr lang="en-US" dirty="0"/>
              <a:t>Influence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 lacks voluntary consent and is </a:t>
            </a:r>
            <a:r>
              <a:rPr lang="en-US" u="sng" dirty="0"/>
              <a:t>voidable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Undue </a:t>
            </a:r>
            <a:r>
              <a:rPr lang="en-US" dirty="0"/>
              <a:t>Influence or Persuasion is </a:t>
            </a:r>
            <a:r>
              <a:rPr lang="en-US" u="sng" dirty="0"/>
              <a:t>presumed</a:t>
            </a:r>
            <a:r>
              <a:rPr lang="en-US" dirty="0"/>
              <a:t> if weak party talked into doing something not beneficial to him or herself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7190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Contract </a:t>
            </a:r>
            <a:r>
              <a:rPr lang="en-US" dirty="0"/>
              <a:t>may be unenforceable if the parties have not genuinely assented to its terms by:</a:t>
            </a:r>
          </a:p>
          <a:p>
            <a:pPr lvl="1"/>
            <a:r>
              <a:rPr lang="en-US" sz="3600" dirty="0"/>
              <a:t>Mistake. </a:t>
            </a:r>
          </a:p>
          <a:p>
            <a:pPr lvl="1"/>
            <a:r>
              <a:rPr lang="en-US" sz="3600" dirty="0"/>
              <a:t>Misrepresentation.</a:t>
            </a:r>
          </a:p>
          <a:p>
            <a:pPr lvl="1"/>
            <a:r>
              <a:rPr lang="en-US" sz="3600" dirty="0"/>
              <a:t>Undue Influence.</a:t>
            </a:r>
          </a:p>
          <a:p>
            <a:pPr lvl="1"/>
            <a:r>
              <a:rPr lang="en-US" sz="3600" dirty="0"/>
              <a:t>Duress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7669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§4: </a:t>
            </a:r>
            <a:r>
              <a:rPr lang="en-US" dirty="0"/>
              <a:t>Duress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arty who enters </a:t>
            </a:r>
            <a:r>
              <a:rPr lang="en-US" dirty="0"/>
              <a:t>into a contract under fear or threat makes the contract </a:t>
            </a:r>
            <a:r>
              <a:rPr lang="en-US" u="sng" dirty="0"/>
              <a:t>voidable</a:t>
            </a:r>
            <a:r>
              <a:rPr lang="en-US" dirty="0"/>
              <a:t>.</a:t>
            </a:r>
          </a:p>
          <a:p>
            <a:r>
              <a:rPr lang="en-US" dirty="0"/>
              <a:t>Threatened act must be wrongful or illegal and render person incapable of exercising free </a:t>
            </a:r>
            <a:r>
              <a:rPr lang="en-US" dirty="0" smtClean="0"/>
              <a:t>will.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Threat of civil suit is not unlawful</a:t>
            </a:r>
            <a:r>
              <a:rPr lang="en-US" dirty="0" smtClean="0"/>
              <a:t>.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0185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Duress</a:t>
            </a:r>
            <a:endParaRPr lang="en-US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Economic Duress: generally not sufficient to constitute duress, unless same party who created the need also requires the money.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0142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§5: </a:t>
            </a:r>
            <a:r>
              <a:rPr lang="en-US" dirty="0"/>
              <a:t>Adhesion Contracts </a:t>
            </a:r>
            <a:br>
              <a:rPr lang="en-US" dirty="0"/>
            </a:br>
            <a:r>
              <a:rPr lang="en-US" dirty="0"/>
              <a:t>and Unconscionability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/>
              <a:t>Standard-Form (Adhesion) Contracts.</a:t>
            </a:r>
          </a:p>
          <a:p>
            <a:pPr lvl="1"/>
            <a:r>
              <a:rPr lang="en-US" dirty="0"/>
              <a:t>Preprinted contract in which the adhering party has no opportunity to negotiate the terms of the contract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2077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Adhesion </a:t>
            </a:r>
            <a:r>
              <a:rPr lang="en-US" dirty="0"/>
              <a:t>Contracts </a:t>
            </a:r>
            <a:br>
              <a:rPr lang="en-US" dirty="0"/>
            </a:br>
            <a:r>
              <a:rPr lang="en-US" dirty="0"/>
              <a:t>and Unconscionability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/>
              <a:t>Standard-Form (Adhesion) Contracts.</a:t>
            </a:r>
          </a:p>
          <a:p>
            <a:pPr lvl="1"/>
            <a:r>
              <a:rPr lang="en-US" dirty="0" smtClean="0"/>
              <a:t>One-sided “Take-it-or-Leave-it</a:t>
            </a:r>
            <a:r>
              <a:rPr lang="en-US" dirty="0"/>
              <a:t>” </a:t>
            </a:r>
            <a:r>
              <a:rPr lang="en-US" dirty="0" smtClean="0"/>
              <a:t>contracts where one side has substantially superior bargaining power.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8646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Adhesion Contracts </a:t>
            </a:r>
            <a:br>
              <a:rPr lang="en-US" dirty="0" smtClean="0"/>
            </a:br>
            <a:r>
              <a:rPr lang="en-US" dirty="0" smtClean="0"/>
              <a:t>and Unconscionability</a:t>
            </a:r>
            <a:endParaRPr lang="en-US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Unconscionability and the Courts.</a:t>
            </a:r>
            <a:endParaRPr lang="en-US" dirty="0"/>
          </a:p>
          <a:p>
            <a:pPr lvl="1"/>
            <a:r>
              <a:rPr lang="en-US" dirty="0" smtClean="0"/>
              <a:t>Under UCC unconscionability only applies to sale of goods.</a:t>
            </a:r>
          </a:p>
          <a:p>
            <a:pPr lvl="1"/>
            <a:r>
              <a:rPr lang="en-US" dirty="0" smtClean="0"/>
              <a:t>But courts have broadened scope to include other situations.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610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5400"/>
            <a:ext cx="9144000" cy="6502400"/>
          </a:xfrm>
          <a:prstGeom prst="rect">
            <a:avLst/>
          </a:prstGeom>
        </p:spPr>
      </p:pic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8671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§1: </a:t>
            </a:r>
            <a:r>
              <a:rPr lang="en-US" dirty="0" smtClean="0"/>
              <a:t>Mistakes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a Mistake of </a:t>
            </a:r>
            <a:r>
              <a:rPr lang="en-US" u="sng" dirty="0"/>
              <a:t>Fact</a:t>
            </a:r>
            <a:r>
              <a:rPr lang="en-US" dirty="0"/>
              <a:t> allows a contract to be canceled. </a:t>
            </a:r>
          </a:p>
          <a:p>
            <a:r>
              <a:rPr lang="en-US" u="sng" dirty="0"/>
              <a:t>Unilateral</a:t>
            </a:r>
            <a:r>
              <a:rPr lang="en-US" dirty="0"/>
              <a:t> Mistakes cannot be canceled </a:t>
            </a:r>
            <a:r>
              <a:rPr lang="en-US" u="sng" dirty="0"/>
              <a:t>unless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If other party to the contract knows or should have known that a mistake of fact was made, </a:t>
            </a:r>
            <a:r>
              <a:rPr lang="en-US" u="sng" dirty="0"/>
              <a:t>OR </a:t>
            </a:r>
            <a:r>
              <a:rPr lang="en-US" u="sng" dirty="0" smtClean="0">
                <a:sym typeface="Wingdings"/>
              </a:rPr>
              <a:t></a:t>
            </a:r>
            <a:endParaRPr lang="en-US" u="sng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7747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Mistakes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Unilateral</a:t>
            </a:r>
            <a:r>
              <a:rPr lang="en-US" dirty="0"/>
              <a:t> Mistakes cannot be canceled </a:t>
            </a:r>
            <a:r>
              <a:rPr lang="en-US" u="sng" dirty="0"/>
              <a:t>unless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If mistake was due to an inadvertent mathematical and without gross negligence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3391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Mistakes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Bilateral</a:t>
            </a:r>
            <a:r>
              <a:rPr lang="en-US" dirty="0"/>
              <a:t> (Mutual) Mistakes can be rescinded by either party.</a:t>
            </a:r>
          </a:p>
          <a:p>
            <a:pPr lvl="1"/>
            <a:r>
              <a:rPr lang="en-US" b="1" cap="small" dirty="0">
                <a:solidFill>
                  <a:srgbClr val="068000"/>
                </a:solidFill>
              </a:rPr>
              <a:t>CASE 15.1</a:t>
            </a:r>
            <a:r>
              <a:rPr lang="en-US" b="1" i="1" cap="small" dirty="0">
                <a:solidFill>
                  <a:srgbClr val="068000"/>
                </a:solidFill>
              </a:rPr>
              <a:t>  L &amp; H Construction Co. v. Circle Redmont, Inc. (2011)</a:t>
            </a:r>
            <a:r>
              <a:rPr lang="en-US" b="1" cap="small" dirty="0">
                <a:solidFill>
                  <a:srgbClr val="068000"/>
                </a:solidFill>
              </a:rPr>
              <a:t>.</a:t>
            </a:r>
            <a:endParaRPr lang="en-US" cap="small" dirty="0">
              <a:solidFill>
                <a:srgbClr val="06800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3528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Mistakes of Fact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9144000" cy="4276195"/>
          </a:xfrm>
          <a:prstGeom prst="rect">
            <a:avLst/>
          </a:prstGeom>
        </p:spPr>
      </p:pic>
      <p:sp>
        <p:nvSpPr>
          <p:cNvPr id="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8199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Mistakes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Mistake of </a:t>
            </a:r>
            <a:r>
              <a:rPr lang="en-US" u="sng" dirty="0" smtClean="0"/>
              <a:t>Value.</a:t>
            </a:r>
          </a:p>
          <a:p>
            <a:pPr lvl="1"/>
            <a:r>
              <a:rPr lang="en-US" dirty="0"/>
              <a:t>Generally, contract is enforceable by either party.</a:t>
            </a:r>
          </a:p>
          <a:p>
            <a:pPr lvl="1"/>
            <a:r>
              <a:rPr lang="en-US" dirty="0"/>
              <a:t>Exception: Mistake of value because of a mistake of material fact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5963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§2: </a:t>
            </a:r>
            <a:r>
              <a:rPr lang="en-US" dirty="0" smtClean="0"/>
              <a:t>Fraudulent Misrepresentation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Contract is Voidable by Innocent Party.</a:t>
            </a:r>
          </a:p>
          <a:p>
            <a:pPr>
              <a:spcBef>
                <a:spcPts val="600"/>
              </a:spcBef>
            </a:pPr>
            <a:r>
              <a:rPr lang="en-US" dirty="0"/>
              <a:t>Consists of the following Elements: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Misrepresentation of Material Fact.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Intent to Deceive.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Reliance on Misrepresentation.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Injury to the Innocent Party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3458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Fraudulent Misrepresentation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Misrepresentation by Conduct: occurs when a party takes specific action to conceal a fact that is material to the contract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9282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</TotalTime>
  <Words>776</Words>
  <Application>Microsoft Office PowerPoint</Application>
  <PresentationFormat>On-screen Show (4:3)</PresentationFormat>
  <Paragraphs>145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Chapter  15: Contracts – Mistakes, Fraud, and  Voluntary Consent </vt:lpstr>
      <vt:lpstr>Introduction</vt:lpstr>
      <vt:lpstr>§1: Mistakes</vt:lpstr>
      <vt:lpstr>Mistakes</vt:lpstr>
      <vt:lpstr>Mistakes</vt:lpstr>
      <vt:lpstr>Mistakes of Fact</vt:lpstr>
      <vt:lpstr>Mistakes</vt:lpstr>
      <vt:lpstr>§2: Fraudulent Misrepresentation</vt:lpstr>
      <vt:lpstr>Fraudulent Misrepresentation</vt:lpstr>
      <vt:lpstr>Fraudulent Misrepresentation</vt:lpstr>
      <vt:lpstr>Fraudulent Misrepresentation</vt:lpstr>
      <vt:lpstr>Fraudulent Misrepresentation</vt:lpstr>
      <vt:lpstr>Fraudulent Misrepresentation</vt:lpstr>
      <vt:lpstr>Fraudulent Misrepresentation</vt:lpstr>
      <vt:lpstr>Intent to Deceive</vt:lpstr>
      <vt:lpstr>Intent to Deceive</vt:lpstr>
      <vt:lpstr>Intent to Deceive</vt:lpstr>
      <vt:lpstr>§3: Undue Influence</vt:lpstr>
      <vt:lpstr>Undue Influence</vt:lpstr>
      <vt:lpstr>§4: Duress</vt:lpstr>
      <vt:lpstr>Duress</vt:lpstr>
      <vt:lpstr>§5: Adhesion Contracts  and Unconscionability</vt:lpstr>
      <vt:lpstr>Adhesion Contracts  and Unconscionability</vt:lpstr>
      <vt:lpstr>Adhesion Contracts  and Unconscionability</vt:lpstr>
      <vt:lpstr>Slide 25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250</cp:revision>
  <dcterms:created xsi:type="dcterms:W3CDTF">2010-07-08T19:43:46Z</dcterms:created>
  <dcterms:modified xsi:type="dcterms:W3CDTF">2013-08-21T17:38:16Z</dcterms:modified>
  <cp:category/>
</cp:coreProperties>
</file>