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7" r:id="rId4"/>
    <p:sldId id="258" r:id="rId5"/>
    <p:sldId id="278" r:id="rId6"/>
    <p:sldId id="279" r:id="rId7"/>
    <p:sldId id="260" r:id="rId8"/>
    <p:sldId id="280" r:id="rId9"/>
    <p:sldId id="262" r:id="rId10"/>
    <p:sldId id="281" r:id="rId11"/>
    <p:sldId id="283" r:id="rId12"/>
    <p:sldId id="284" r:id="rId13"/>
    <p:sldId id="282" r:id="rId14"/>
    <p:sldId id="285" r:id="rId15"/>
    <p:sldId id="286" r:id="rId16"/>
    <p:sldId id="267" r:id="rId17"/>
    <p:sldId id="287" r:id="rId18"/>
    <p:sldId id="269" r:id="rId19"/>
    <p:sldId id="270" r:id="rId20"/>
    <p:sldId id="288" r:id="rId21"/>
    <p:sldId id="271" r:id="rId22"/>
    <p:sldId id="289" r:id="rId23"/>
    <p:sldId id="272" r:id="rId24"/>
    <p:sldId id="290" r:id="rId25"/>
    <p:sldId id="291" r:id="rId26"/>
    <p:sldId id="275" r:id="rId27"/>
    <p:sldId id="292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0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10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11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12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14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15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8E27A1-FBA1-364F-B0DF-8F97A361C8E4}" type="slidenum">
              <a:rPr lang="en-US">
                <a:latin typeface="Calibri" charset="0"/>
              </a:rPr>
              <a:pPr eaLnBrk="1" hangingPunct="1"/>
              <a:t>16</a:t>
            </a:fld>
            <a:endParaRPr lang="en-US" dirty="0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8E27A1-FBA1-364F-B0DF-8F97A361C8E4}" type="slidenum">
              <a:rPr lang="en-US">
                <a:latin typeface="Calibri" charset="0"/>
              </a:rPr>
              <a:pPr eaLnBrk="1" hangingPunct="1"/>
              <a:t>17</a:t>
            </a:fld>
            <a:endParaRPr lang="en-US" dirty="0">
              <a:latin typeface="Calibri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A8C816-AAFC-964C-8E8A-A1E31D475B43}" type="slidenum">
              <a:rPr lang="en-US">
                <a:latin typeface="Calibri" charset="0"/>
              </a:rPr>
              <a:pPr eaLnBrk="1" hangingPunct="1"/>
              <a:t>18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26C0F-25D3-7544-999F-1151A47A5D36}" type="slidenum">
              <a:rPr lang="en-US">
                <a:latin typeface="Calibri" charset="0"/>
              </a:rPr>
              <a:pPr eaLnBrk="1" hangingPunct="1"/>
              <a:t>19</a:t>
            </a:fld>
            <a:endParaRPr lang="en-US" dirty="0">
              <a:latin typeface="Calibri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49DFA-70B0-504B-B0AF-BC93426BA681}" type="slidenum">
              <a:rPr lang="en-US">
                <a:latin typeface="Calibri" charset="0"/>
              </a:rPr>
              <a:pPr eaLnBrk="1" hangingPunct="1"/>
              <a:t>2</a:t>
            </a:fld>
            <a:endParaRPr lang="en-US" dirty="0">
              <a:latin typeface="Calibri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26C0F-25D3-7544-999F-1151A47A5D36}" type="slidenum">
              <a:rPr lang="en-US">
                <a:latin typeface="Calibri" charset="0"/>
              </a:rPr>
              <a:pPr eaLnBrk="1" hangingPunct="1"/>
              <a:t>20</a:t>
            </a:fld>
            <a:endParaRPr lang="en-US" dirty="0">
              <a:latin typeface="Calibri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2F2287-A48A-5A4B-BB95-35AF112889A6}" type="slidenum">
              <a:rPr lang="en-US">
                <a:latin typeface="Calibri" charset="0"/>
              </a:rPr>
              <a:pPr eaLnBrk="1" hangingPunct="1"/>
              <a:t>21</a:t>
            </a:fld>
            <a:endParaRPr lang="en-US" dirty="0">
              <a:latin typeface="Calibri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2F2287-A48A-5A4B-BB95-35AF112889A6}" type="slidenum">
              <a:rPr lang="en-US">
                <a:latin typeface="Calibri" charset="0"/>
              </a:rPr>
              <a:pPr eaLnBrk="1" hangingPunct="1"/>
              <a:t>22</a:t>
            </a:fld>
            <a:endParaRPr lang="en-US" dirty="0">
              <a:latin typeface="Calibri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BFE3D3-C0B5-BA44-B37B-34E1ABB3AE0E}" type="slidenum">
              <a:rPr lang="en-US">
                <a:latin typeface="Calibri" charset="0"/>
              </a:rPr>
              <a:pPr eaLnBrk="1" hangingPunct="1"/>
              <a:t>23</a:t>
            </a:fld>
            <a:endParaRPr lang="en-US" dirty="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BFE3D3-C0B5-BA44-B37B-34E1ABB3AE0E}" type="slidenum">
              <a:rPr lang="en-US">
                <a:latin typeface="Calibri" charset="0"/>
              </a:rPr>
              <a:pPr eaLnBrk="1" hangingPunct="1"/>
              <a:t>24</a:t>
            </a:fld>
            <a:endParaRPr lang="en-US" dirty="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BFE3D3-C0B5-BA44-B37B-34E1ABB3AE0E}" type="slidenum">
              <a:rPr lang="en-US">
                <a:latin typeface="Calibri" charset="0"/>
              </a:rPr>
              <a:pPr eaLnBrk="1" hangingPunct="1"/>
              <a:t>25</a:t>
            </a:fld>
            <a:endParaRPr lang="en-US" dirty="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5432BF-1FE1-084C-9A56-61CADC3740ED}" type="slidenum">
              <a:rPr lang="en-US">
                <a:latin typeface="Calibri" charset="0"/>
              </a:rPr>
              <a:pPr eaLnBrk="1" hangingPunct="1"/>
              <a:t>26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5432BF-1FE1-084C-9A56-61CADC3740ED}" type="slidenum">
              <a:rPr lang="en-US">
                <a:latin typeface="Calibri" charset="0"/>
              </a:rPr>
              <a:pPr eaLnBrk="1" hangingPunct="1"/>
              <a:t>27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9243D5-1271-ED40-AE66-58475354A252}" type="slidenum">
              <a:rPr lang="en-US">
                <a:latin typeface="Calibri" charset="0"/>
              </a:rPr>
              <a:pPr eaLnBrk="1" hangingPunct="1"/>
              <a:t>28</a:t>
            </a:fld>
            <a:endParaRPr lang="en-US" dirty="0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649DFA-70B0-504B-B0AF-BC93426BA681}" type="slidenum">
              <a:rPr lang="en-US">
                <a:latin typeface="Calibri" charset="0"/>
              </a:rPr>
              <a:pPr eaLnBrk="1" hangingPunct="1"/>
              <a:t>3</a:t>
            </a:fld>
            <a:endParaRPr lang="en-US" dirty="0">
              <a:latin typeface="Calibri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C2A863-0BEE-CD48-8D5E-6945FD30ED0E}" type="slidenum">
              <a:rPr lang="en-US">
                <a:latin typeface="Calibri" charset="0"/>
              </a:rPr>
              <a:pPr eaLnBrk="1" hangingPunct="1"/>
              <a:t>4</a:t>
            </a:fld>
            <a:endParaRPr lang="en-US" dirty="0"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C2A863-0BEE-CD48-8D5E-6945FD30ED0E}" type="slidenum">
              <a:rPr lang="en-US">
                <a:latin typeface="Calibri" charset="0"/>
              </a:rPr>
              <a:pPr eaLnBrk="1" hangingPunct="1"/>
              <a:t>5</a:t>
            </a:fld>
            <a:endParaRPr lang="en-US" dirty="0"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C2A863-0BEE-CD48-8D5E-6945FD30ED0E}" type="slidenum">
              <a:rPr lang="en-US">
                <a:latin typeface="Calibri" charset="0"/>
              </a:rPr>
              <a:pPr eaLnBrk="1" hangingPunct="1"/>
              <a:t>6</a:t>
            </a:fld>
            <a:endParaRPr lang="en-US" dirty="0"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7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D81EA7-EA4D-F346-880D-E55FA9B1B752}" type="slidenum">
              <a:rPr lang="en-US">
                <a:latin typeface="Calibri" charset="0"/>
              </a:rPr>
              <a:pPr eaLnBrk="1" hangingPunct="1"/>
              <a:t>8</a:t>
            </a:fld>
            <a:endParaRPr lang="en-US" dirty="0">
              <a:latin typeface="Calibri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85" y="4344098"/>
            <a:ext cx="5030431" cy="41146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23113" indent="-2781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2482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57475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02467" indent="-22249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47460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92453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37446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82438" indent="-222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1651E-750B-F641-8BE1-9E98BEC5D4DC}" type="slidenum">
              <a:rPr lang="en-US">
                <a:latin typeface="Calibri" charset="0"/>
              </a:rPr>
              <a:pPr eaLnBrk="1" hangingPunct="1"/>
              <a:t>9</a:t>
            </a:fld>
            <a:endParaRPr lang="en-US" dirty="0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16: Contracts –       The Writing Requirement and Electronic Records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308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Collateral Promises.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Secondary promise made to a third party to assume the debts and obligations of the </a:t>
            </a:r>
            <a:r>
              <a:rPr lang="en-US" dirty="0" smtClean="0">
                <a:latin typeface="Calibri" charset="0"/>
              </a:rPr>
              <a:t>primary debtor.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10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57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Collateral Promises.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Primary </a:t>
            </a:r>
            <a:r>
              <a:rPr lang="en-US" dirty="0">
                <a:latin typeface="Calibri" charset="0"/>
              </a:rPr>
              <a:t>v. Secondary Obligations.</a:t>
            </a:r>
          </a:p>
          <a:p>
            <a:pPr lvl="2"/>
            <a:r>
              <a:rPr lang="en-US" dirty="0">
                <a:latin typeface="Calibri" charset="0"/>
              </a:rPr>
              <a:t>Primary contract does not need to be in writing.</a:t>
            </a:r>
          </a:p>
          <a:p>
            <a:pPr lvl="2"/>
            <a:r>
              <a:rPr lang="en-US" dirty="0">
                <a:latin typeface="Calibri" charset="0"/>
              </a:rPr>
              <a:t>Secondary contract must be in writing to be enforceable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11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20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Collateral Promises.</a:t>
            </a:r>
            <a:endParaRPr lang="en-US" dirty="0">
              <a:latin typeface="Calibri" charset="0"/>
            </a:endParaRPr>
          </a:p>
          <a:p>
            <a:pPr lvl="1"/>
            <a:r>
              <a:rPr lang="en-US" u="sng" dirty="0" smtClean="0">
                <a:latin typeface="Calibri" charset="0"/>
              </a:rPr>
              <a:t>Exception</a:t>
            </a:r>
            <a:r>
              <a:rPr lang="en-US" dirty="0">
                <a:latin typeface="Calibri" charset="0"/>
              </a:rPr>
              <a:t>--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Main Purpose Rule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altLang="ja-JP" dirty="0" smtClean="0">
                <a:latin typeface="Calibri" charset="0"/>
              </a:rPr>
              <a:t>: o</a:t>
            </a:r>
            <a:r>
              <a:rPr lang="en-US" dirty="0" smtClean="0">
                <a:latin typeface="Calibri" charset="0"/>
              </a:rPr>
              <a:t>ral </a:t>
            </a:r>
            <a:r>
              <a:rPr lang="en-US" dirty="0">
                <a:latin typeface="Calibri" charset="0"/>
              </a:rPr>
              <a:t>contract is enforceable if main purpose is benefit to guarantor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12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53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 Promises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9144000" cy="3707842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13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19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Promises Made in Consideration of Marriage.</a:t>
            </a:r>
          </a:p>
          <a:p>
            <a:pPr lvl="1"/>
            <a:r>
              <a:rPr lang="en-US" dirty="0" smtClean="0">
                <a:latin typeface="Calibri" charset="0"/>
              </a:rPr>
              <a:t>A unilateral </a:t>
            </a:r>
            <a:r>
              <a:rPr lang="en-US" dirty="0">
                <a:latin typeface="Calibri" charset="0"/>
              </a:rPr>
              <a:t>promise to make monetary payment or gift in consideration of a promise to marry must be in writing.</a:t>
            </a:r>
          </a:p>
          <a:p>
            <a:pPr lvl="1"/>
            <a:r>
              <a:rPr lang="en-US" dirty="0">
                <a:latin typeface="Calibri" charset="0"/>
              </a:rPr>
              <a:t>Same applies to </a:t>
            </a:r>
            <a:r>
              <a:rPr lang="en-US" dirty="0" smtClean="0">
                <a:latin typeface="Calibri" charset="0"/>
              </a:rPr>
              <a:t>prenups.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14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57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Contracts for the Sale of Goods.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UCC requires a writing or memorandum for the sale of goods priced at $500 or more.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Must be ‘signed’ by party against whom enforcement is sought.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15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92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§3:</a:t>
            </a:r>
            <a:r>
              <a:rPr lang="en-US" dirty="0" smtClean="0"/>
              <a:t>  Exceptions to the</a:t>
            </a:r>
            <a:br>
              <a:rPr lang="en-US" dirty="0" smtClean="0"/>
            </a:br>
            <a:r>
              <a:rPr lang="en-US" dirty="0" smtClean="0"/>
              <a:t>Writing Requirement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Partial Performance.   </a:t>
            </a:r>
          </a:p>
          <a:p>
            <a:pPr lvl="1"/>
            <a:r>
              <a:rPr lang="en-US" sz="3600" dirty="0">
                <a:latin typeface="Calibri" charset="0"/>
              </a:rPr>
              <a:t>Court will grant specific performance if partially performed.</a:t>
            </a:r>
          </a:p>
          <a:p>
            <a:pPr lvl="1"/>
            <a:r>
              <a:rPr lang="en-US" sz="3600" b="1" cap="small" dirty="0">
                <a:solidFill>
                  <a:srgbClr val="068000"/>
                </a:solidFill>
                <a:latin typeface="Calibri" charset="0"/>
              </a:rPr>
              <a:t>CASE </a:t>
            </a:r>
            <a:r>
              <a:rPr lang="en-US" sz="3600" b="1" cap="small" dirty="0" smtClean="0">
                <a:solidFill>
                  <a:srgbClr val="068000"/>
                </a:solidFill>
                <a:latin typeface="Calibri" charset="0"/>
              </a:rPr>
              <a:t>16.2   </a:t>
            </a:r>
            <a:r>
              <a:rPr lang="en-US" sz="3600" b="1" i="1" cap="small" dirty="0" smtClean="0">
                <a:solidFill>
                  <a:srgbClr val="068000"/>
                </a:solidFill>
                <a:latin typeface="Calibri" charset="0"/>
              </a:rPr>
              <a:t>NYKCool A.B. v. Pacific Fruit, Inc. (2013).</a:t>
            </a:r>
            <a:endParaRPr lang="en-US" sz="3600" i="1" cap="small" dirty="0">
              <a:solidFill>
                <a:srgbClr val="068000"/>
              </a:solidFill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16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4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Exceptions to the</a:t>
            </a:r>
            <a:br>
              <a:rPr lang="en-US" dirty="0" smtClean="0"/>
            </a:br>
            <a:r>
              <a:rPr lang="en-US" dirty="0" smtClean="0"/>
              <a:t>Writing Requirement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Admissions.</a:t>
            </a:r>
          </a:p>
          <a:p>
            <a:r>
              <a:rPr lang="en-US" dirty="0">
                <a:latin typeface="Calibri" charset="0"/>
              </a:rPr>
              <a:t>Promissory Estoppel.</a:t>
            </a:r>
          </a:p>
          <a:p>
            <a:r>
              <a:rPr lang="en-US" dirty="0">
                <a:latin typeface="Calibri" charset="0"/>
              </a:rPr>
              <a:t>Special Exceptions under the UCC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 smtClean="0">
                <a:latin typeface="Calibri" charset="0"/>
              </a:rPr>
              <a:t>Oral contracts for custom goods.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17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6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Business Contracts and the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Writing Requirement</a:t>
            </a:r>
            <a:endParaRPr lang="en-US" dirty="0"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377324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18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§4: </a:t>
            </a:r>
            <a:r>
              <a:rPr lang="en-US" dirty="0">
                <a:ea typeface="+mj-ea"/>
              </a:rPr>
              <a:t>Sufficiency of the Writing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Statute of Frauds requires a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 smtClean="0">
                <a:latin typeface="Calibri" charset="0"/>
              </a:rPr>
              <a:t>Written Memorandum’ (</a:t>
            </a:r>
            <a:r>
              <a:rPr lang="en-US" dirty="0">
                <a:latin typeface="Calibri" charset="0"/>
              </a:rPr>
              <a:t>written or electronic) signed by the party against whom enforcement is sought.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What Constitutes a Writing</a:t>
            </a:r>
            <a:r>
              <a:rPr lang="en-US" dirty="0" smtClean="0">
                <a:latin typeface="Calibri" charset="0"/>
              </a:rPr>
              <a:t>?</a:t>
            </a:r>
            <a:endParaRPr lang="en-US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19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§1: </a:t>
            </a:r>
            <a:r>
              <a:rPr lang="en-US" dirty="0" smtClean="0">
                <a:ea typeface="+mj-ea"/>
                <a:cs typeface="Times New Roman" pitchFamily="18" charset="0"/>
              </a:rPr>
              <a:t>Writing Requirement:</a:t>
            </a:r>
            <a:br>
              <a:rPr lang="en-US" dirty="0" smtClean="0">
                <a:ea typeface="+mj-ea"/>
                <a:cs typeface="Times New Roman" pitchFamily="18" charset="0"/>
              </a:rPr>
            </a:br>
            <a:r>
              <a:rPr lang="en-US" dirty="0" smtClean="0">
                <a:ea typeface="+mj-ea"/>
                <a:cs typeface="Times New Roman" pitchFamily="18" charset="0"/>
              </a:rPr>
              <a:t>Statute of Frauds</a:t>
            </a:r>
            <a:endParaRPr lang="en-US" dirty="0">
              <a:ea typeface="+mj-ea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</a:t>
            </a:fld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Origins.</a:t>
            </a:r>
          </a:p>
          <a:p>
            <a:pPr lvl="2"/>
            <a:r>
              <a:rPr lang="en-US" dirty="0">
                <a:latin typeface="Calibri" charset="0"/>
              </a:rPr>
              <a:t>In 1677 England passed the law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An Act for the Prevention of Frauds and Abuses.</a:t>
            </a:r>
            <a:r>
              <a:rPr lang="ja-JP" altLang="en-US" dirty="0" smtClean="0">
                <a:latin typeface="Calibri" charset="0"/>
              </a:rPr>
              <a:t>”</a:t>
            </a:r>
            <a:r>
              <a:rPr lang="en-US" altLang="ja-JP" dirty="0" smtClean="0">
                <a:latin typeface="Calibri" charset="0"/>
              </a:rPr>
              <a:t> Required that, to be enforceable, certain types of contracts </a:t>
            </a:r>
            <a:r>
              <a:rPr lang="en-US" dirty="0" smtClean="0">
                <a:latin typeface="Calibri" charset="0"/>
              </a:rPr>
              <a:t>must </a:t>
            </a:r>
            <a:r>
              <a:rPr lang="en-US" dirty="0">
                <a:latin typeface="Calibri" charset="0"/>
              </a:rPr>
              <a:t>be in writing and signed by the party against whom enforcement is sought to be enforceable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4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Sufficiency </a:t>
            </a:r>
            <a:r>
              <a:rPr lang="en-US" dirty="0">
                <a:ea typeface="+mj-ea"/>
              </a:rPr>
              <a:t>of the Writing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Statute of Frauds requires a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 smtClean="0">
                <a:latin typeface="Calibri" charset="0"/>
              </a:rPr>
              <a:t>Written Memorandum’ (</a:t>
            </a:r>
            <a:r>
              <a:rPr lang="en-US" dirty="0">
                <a:latin typeface="Calibri" charset="0"/>
              </a:rPr>
              <a:t>written or electronic) signed by the party against whom enforcement is sought.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What Constitutes a Writing</a:t>
            </a:r>
            <a:r>
              <a:rPr lang="en-US" dirty="0" smtClean="0">
                <a:latin typeface="Calibri" charset="0"/>
              </a:rPr>
              <a:t>?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20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3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Sufficiency </a:t>
            </a:r>
            <a:r>
              <a:rPr lang="en-US" dirty="0">
                <a:ea typeface="+mj-ea"/>
              </a:rPr>
              <a:t>of the Writing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What Must Be Contained in the Writing?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The essential terms: quantity, signed by party to be charged, names of parties, subject matter, consideration.  Sales of land must state the price and description with sufficient clarity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21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Sufficiency </a:t>
            </a:r>
            <a:r>
              <a:rPr lang="en-US" dirty="0">
                <a:ea typeface="+mj-ea"/>
              </a:rPr>
              <a:t>of the Writing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What Must Be Contained in the Writing?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Faxed </a:t>
            </a:r>
            <a:r>
              <a:rPr lang="en-US" dirty="0">
                <a:latin typeface="Calibri" charset="0"/>
              </a:rPr>
              <a:t>memo sufficient if it shows a meeting of the minds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cap="small" dirty="0" smtClean="0">
                <a:solidFill>
                  <a:srgbClr val="068000"/>
                </a:solidFill>
                <a:latin typeface="Calibri" charset="0"/>
              </a:rPr>
              <a:t>CASE 16.3  </a:t>
            </a:r>
            <a:r>
              <a:rPr lang="en-US" b="1" i="1" cap="small" dirty="0" smtClean="0">
                <a:solidFill>
                  <a:srgbClr val="068000"/>
                </a:solidFill>
                <a:latin typeface="Calibri" charset="0"/>
              </a:rPr>
              <a:t>Beneficial Homeowner Service Corp. v. Steele </a:t>
            </a:r>
            <a:r>
              <a:rPr lang="en-US" b="1" cap="small" dirty="0" smtClean="0">
                <a:solidFill>
                  <a:srgbClr val="068000"/>
                </a:solidFill>
                <a:latin typeface="Calibri" charset="0"/>
              </a:rPr>
              <a:t>(2011).</a:t>
            </a:r>
            <a:endParaRPr lang="en-US" b="1" cap="small" dirty="0">
              <a:solidFill>
                <a:srgbClr val="068000"/>
              </a:solidFill>
              <a:latin typeface="Calibri" charset="0"/>
            </a:endParaRP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22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0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§5: </a:t>
            </a:r>
            <a:r>
              <a:rPr lang="en-US" dirty="0">
                <a:ea typeface="+mj-ea"/>
                <a:cs typeface="Times New Roman" pitchFamily="18" charset="0"/>
              </a:rPr>
              <a:t>The </a:t>
            </a:r>
            <a:r>
              <a:rPr lang="en-US" dirty="0">
                <a:ea typeface="+mj-ea"/>
              </a:rPr>
              <a:t>Parol Evidence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Oral representations or promises made prior to the contract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formation or at the time the contract was created, may not be admitted in court.</a:t>
            </a:r>
            <a:endParaRPr lang="en-US" b="1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Exceptions. </a:t>
            </a:r>
            <a:r>
              <a:rPr lang="en-US" dirty="0" smtClean="0">
                <a:latin typeface="Calibri" charset="0"/>
                <a:sym typeface="Wingdings" charset="0"/>
              </a:rPr>
              <a:t></a:t>
            </a:r>
            <a:endParaRPr lang="en-US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23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The </a:t>
            </a:r>
            <a:r>
              <a:rPr lang="en-US" dirty="0">
                <a:ea typeface="+mj-ea"/>
              </a:rPr>
              <a:t>Parol Evidence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Exceptions.</a:t>
            </a:r>
          </a:p>
          <a:p>
            <a:pPr lvl="1"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1. Contracts </a:t>
            </a:r>
            <a:r>
              <a:rPr lang="en-US" dirty="0">
                <a:latin typeface="Calibri" charset="0"/>
              </a:rPr>
              <a:t>subsequently modified.</a:t>
            </a:r>
          </a:p>
          <a:p>
            <a:pPr lvl="1"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2. Voidable </a:t>
            </a:r>
            <a:r>
              <a:rPr lang="en-US" dirty="0">
                <a:latin typeface="Calibri" charset="0"/>
              </a:rPr>
              <a:t>or Void contracts.</a:t>
            </a:r>
          </a:p>
          <a:p>
            <a:pPr lvl="1"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3. Contracts </a:t>
            </a:r>
            <a:r>
              <a:rPr lang="en-US" dirty="0">
                <a:latin typeface="Calibri" charset="0"/>
              </a:rPr>
              <a:t>containing ambiguous terms.</a:t>
            </a:r>
          </a:p>
          <a:p>
            <a:pPr lvl="1"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4. Incomplete </a:t>
            </a:r>
            <a:r>
              <a:rPr lang="en-US" dirty="0">
                <a:latin typeface="Calibri" charset="0"/>
              </a:rPr>
              <a:t>Contracts</a:t>
            </a:r>
            <a:r>
              <a:rPr lang="en-US" dirty="0" smtClean="0">
                <a:latin typeface="Calibri" charset="0"/>
              </a:rPr>
              <a:t>.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24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The </a:t>
            </a:r>
            <a:r>
              <a:rPr lang="en-US" dirty="0">
                <a:ea typeface="+mj-ea"/>
              </a:rPr>
              <a:t>Parol Evidence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Exceptions.</a:t>
            </a:r>
          </a:p>
          <a:p>
            <a:pPr lvl="1"/>
            <a:r>
              <a:rPr lang="en-US" dirty="0" smtClean="0">
                <a:latin typeface="Calibri" charset="0"/>
              </a:rPr>
              <a:t>4. Prior dealing, course of performance, usage of trade.</a:t>
            </a:r>
          </a:p>
          <a:p>
            <a:pPr lvl="1"/>
            <a:r>
              <a:rPr lang="en-US" dirty="0" smtClean="0">
                <a:latin typeface="Calibri" charset="0"/>
              </a:rPr>
              <a:t>5. Contracts </a:t>
            </a:r>
            <a:r>
              <a:rPr lang="en-US" dirty="0">
                <a:latin typeface="Calibri" charset="0"/>
              </a:rPr>
              <a:t>subject to orally agreed-on conditions precedent.</a:t>
            </a:r>
          </a:p>
          <a:p>
            <a:pPr lvl="1"/>
            <a:r>
              <a:rPr lang="en-US" dirty="0">
                <a:latin typeface="Calibri" charset="0"/>
              </a:rPr>
              <a:t>6</a:t>
            </a:r>
            <a:r>
              <a:rPr lang="en-US" dirty="0" smtClean="0">
                <a:latin typeface="Calibri" charset="0"/>
              </a:rPr>
              <a:t>. Contracts </a:t>
            </a:r>
            <a:r>
              <a:rPr lang="en-US" dirty="0">
                <a:latin typeface="Calibri" charset="0"/>
              </a:rPr>
              <a:t>with an obvious or gross clerical error</a:t>
            </a:r>
            <a:r>
              <a:rPr lang="en-US" dirty="0" smtClean="0">
                <a:latin typeface="Calibri" charset="0"/>
              </a:rPr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25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3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Parol Evidence Rule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Contracts.</a:t>
            </a:r>
          </a:p>
          <a:p>
            <a:pPr lvl="1"/>
            <a:r>
              <a:rPr lang="en-US" dirty="0" smtClean="0"/>
              <a:t>Can be either complete or partially integrated.</a:t>
            </a:r>
          </a:p>
          <a:p>
            <a:pPr lvl="2"/>
            <a:r>
              <a:rPr lang="en-US" dirty="0" smtClean="0"/>
              <a:t>Complete: a “four corner” contract that is complete. All extraneous evidence is excluded.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26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5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Parol Evidence Rule</a:t>
            </a:r>
            <a:endParaRPr lang="en-US" dirty="0">
              <a:ea typeface="+mj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0275"/>
            <a:ext cx="9144000" cy="438952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27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9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§6: </a:t>
            </a:r>
            <a:r>
              <a:rPr lang="en-US" dirty="0">
                <a:ea typeface="+mj-ea"/>
                <a:cs typeface="Times New Roman" pitchFamily="18" charset="0"/>
              </a:rPr>
              <a:t>The Statute of Frauds in the International Context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5775"/>
            <a:ext cx="8229600" cy="4370388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CISG governs sales contracts. Article 11 does not incorporate statute of frauds provisions.</a:t>
            </a:r>
          </a:p>
          <a:p>
            <a:pPr lvl="1"/>
            <a:r>
              <a:rPr lang="en-US" sz="3600" dirty="0">
                <a:latin typeface="Calibri" charset="0"/>
              </a:rPr>
              <a:t>Relies on the accord of legal customs of most countries.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28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Times New Roman" pitchFamily="18" charset="0"/>
              </a:rPr>
              <a:t>Writing Requirement:</a:t>
            </a:r>
            <a:br>
              <a:rPr lang="en-US" dirty="0" smtClean="0">
                <a:ea typeface="+mj-ea"/>
                <a:cs typeface="Times New Roman" pitchFamily="18" charset="0"/>
              </a:rPr>
            </a:br>
            <a:r>
              <a:rPr lang="en-US" dirty="0" smtClean="0">
                <a:ea typeface="+mj-ea"/>
                <a:cs typeface="Times New Roman" pitchFamily="18" charset="0"/>
              </a:rPr>
              <a:t>Statute of Frauds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State Legislation.</a:t>
            </a:r>
            <a:endParaRPr lang="en-US" sz="4000" dirty="0">
              <a:latin typeface="Calibri" charset="0"/>
            </a:endParaRPr>
          </a:p>
          <a:p>
            <a:pPr lvl="2"/>
            <a:r>
              <a:rPr lang="en-US" dirty="0" smtClean="0">
                <a:latin typeface="Calibri" charset="0"/>
              </a:rPr>
              <a:t>Today</a:t>
            </a:r>
            <a:r>
              <a:rPr lang="en-US" dirty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virtually every </a:t>
            </a:r>
            <a:r>
              <a:rPr lang="en-US" dirty="0">
                <a:latin typeface="Calibri" charset="0"/>
              </a:rPr>
              <a:t>state </a:t>
            </a:r>
            <a:r>
              <a:rPr lang="en-US" dirty="0" smtClean="0">
                <a:latin typeface="Calibri" charset="0"/>
              </a:rPr>
              <a:t>has, with minor variations, </a:t>
            </a:r>
            <a:r>
              <a:rPr lang="en-US" dirty="0">
                <a:latin typeface="Calibri" charset="0"/>
              </a:rPr>
              <a:t>a Statute of </a:t>
            </a:r>
            <a:r>
              <a:rPr lang="en-US" dirty="0" smtClean="0">
                <a:latin typeface="Calibri" charset="0"/>
              </a:rPr>
              <a:t>Frauds provision.</a:t>
            </a:r>
          </a:p>
          <a:p>
            <a:pPr lvl="2"/>
            <a:r>
              <a:rPr lang="en-US" dirty="0" smtClean="0">
                <a:latin typeface="Calibri" charset="0"/>
              </a:rPr>
              <a:t>The primary purpose of the SOF is to prevent harm to innocent parties by requiring written evidence of agreements.</a:t>
            </a:r>
            <a:endParaRPr lang="en-US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3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1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Times New Roman" pitchFamily="18" charset="0"/>
              </a:rPr>
              <a:t>§2:</a:t>
            </a:r>
            <a:r>
              <a:rPr lang="en-US" dirty="0">
                <a:ea typeface="+mj-ea"/>
              </a:rPr>
              <a:t>  Contracts That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 a Writing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To be enforceable, the following types of contracts </a:t>
            </a:r>
            <a:r>
              <a:rPr lang="en-US" u="sng" dirty="0">
                <a:latin typeface="Calibri" charset="0"/>
              </a:rPr>
              <a:t>must be in writing and signed</a:t>
            </a:r>
            <a:r>
              <a:rPr lang="en-US" dirty="0">
                <a:latin typeface="Calibri" charset="0"/>
              </a:rPr>
              <a:t>: </a:t>
            </a:r>
          </a:p>
          <a:p>
            <a:pPr lvl="1"/>
            <a:r>
              <a:rPr lang="en-US" sz="3600" dirty="0" smtClean="0">
                <a:latin typeface="Calibri" charset="0"/>
              </a:rPr>
              <a:t>1. Contracts </a:t>
            </a:r>
            <a:r>
              <a:rPr lang="en-US" sz="3600" dirty="0">
                <a:latin typeface="Calibri" charset="0"/>
              </a:rPr>
              <a:t>involving Interest in Land.</a:t>
            </a:r>
          </a:p>
          <a:p>
            <a:pPr lvl="1"/>
            <a:r>
              <a:rPr lang="en-US" sz="3600" dirty="0" smtClean="0">
                <a:latin typeface="Calibri" charset="0"/>
              </a:rPr>
              <a:t>2. Contracts </a:t>
            </a:r>
            <a:r>
              <a:rPr lang="en-US" sz="3600" dirty="0">
                <a:latin typeface="Calibri" charset="0"/>
              </a:rPr>
              <a:t>involving </a:t>
            </a:r>
            <a:r>
              <a:rPr lang="ja-JP" altLang="en-US" sz="3600" dirty="0">
                <a:latin typeface="Calibri" charset="0"/>
              </a:rPr>
              <a:t>“</a:t>
            </a:r>
            <a:r>
              <a:rPr lang="en-US" sz="3600" dirty="0">
                <a:latin typeface="Calibri" charset="0"/>
              </a:rPr>
              <a:t>One-Year Rule.</a:t>
            </a:r>
            <a:r>
              <a:rPr lang="ja-JP" altLang="en-US" sz="3600" dirty="0">
                <a:latin typeface="Calibri" charset="0"/>
              </a:rPr>
              <a:t>”</a:t>
            </a:r>
            <a:endParaRPr lang="en-US" sz="3600" dirty="0">
              <a:latin typeface="Calibri" charset="0"/>
            </a:endParaRPr>
          </a:p>
          <a:p>
            <a:pPr lvl="1"/>
            <a:r>
              <a:rPr lang="en-US" sz="3600" dirty="0" smtClean="0">
                <a:latin typeface="Calibri" charset="0"/>
              </a:rPr>
              <a:t>3. Collateral </a:t>
            </a:r>
            <a:r>
              <a:rPr lang="en-US" sz="3600" dirty="0">
                <a:latin typeface="Calibri" charset="0"/>
              </a:rPr>
              <a:t>or Secondary Contracts</a:t>
            </a:r>
            <a:r>
              <a:rPr lang="en-US" sz="3600" dirty="0" smtClean="0">
                <a:latin typeface="Calibri" charset="0"/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sz="3600" dirty="0">
              <a:latin typeface="Calibri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4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6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Contracts </a:t>
            </a:r>
            <a:r>
              <a:rPr lang="en-US" dirty="0">
                <a:ea typeface="+mj-ea"/>
              </a:rPr>
              <a:t>That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 a Writing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To be enforceable, the following types of contracts </a:t>
            </a:r>
            <a:r>
              <a:rPr lang="en-US" u="sng" dirty="0">
                <a:latin typeface="Calibri" charset="0"/>
              </a:rPr>
              <a:t>must be in writing and signed</a:t>
            </a:r>
            <a:r>
              <a:rPr lang="en-US" dirty="0">
                <a:latin typeface="Calibri" charset="0"/>
              </a:rPr>
              <a:t>: </a:t>
            </a:r>
          </a:p>
          <a:p>
            <a:pPr lvl="1"/>
            <a:r>
              <a:rPr lang="en-US" sz="3600" dirty="0" smtClean="0">
                <a:latin typeface="Calibri" charset="0"/>
              </a:rPr>
              <a:t>4. Promise </a:t>
            </a:r>
            <a:r>
              <a:rPr lang="en-US" sz="3600" dirty="0">
                <a:latin typeface="Calibri" charset="0"/>
              </a:rPr>
              <a:t>Made in Consideration of Marriage.</a:t>
            </a:r>
          </a:p>
          <a:p>
            <a:pPr lvl="1"/>
            <a:r>
              <a:rPr lang="en-US" sz="3600" dirty="0" smtClean="0">
                <a:latin typeface="Calibri" charset="0"/>
              </a:rPr>
              <a:t>5. Contracts </a:t>
            </a:r>
            <a:r>
              <a:rPr lang="en-US" sz="3600" dirty="0">
                <a:latin typeface="Calibri" charset="0"/>
              </a:rPr>
              <a:t>for the Sale of Goods priced at $500 or more.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5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0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Contracts </a:t>
            </a:r>
            <a:r>
              <a:rPr lang="en-US" dirty="0">
                <a:ea typeface="+mj-ea"/>
              </a:rPr>
              <a:t>That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 a Writing</a:t>
            </a:r>
            <a:endParaRPr lang="en-US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To be enforceable, the following types of contracts </a:t>
            </a:r>
            <a:r>
              <a:rPr lang="en-US" u="sng" dirty="0">
                <a:latin typeface="Calibri" charset="0"/>
              </a:rPr>
              <a:t>must be in writing and signed</a:t>
            </a:r>
            <a:r>
              <a:rPr lang="en-US" dirty="0">
                <a:latin typeface="Calibri" charset="0"/>
              </a:rPr>
              <a:t>: </a:t>
            </a:r>
          </a:p>
          <a:p>
            <a:pPr lvl="1"/>
            <a:r>
              <a:rPr lang="en-US" sz="3600" dirty="0" smtClean="0">
                <a:latin typeface="Calibri" charset="0"/>
              </a:rPr>
              <a:t>4. Promise </a:t>
            </a:r>
            <a:r>
              <a:rPr lang="en-US" sz="3600" dirty="0">
                <a:latin typeface="Calibri" charset="0"/>
              </a:rPr>
              <a:t>Made in Consideration of Marriage.</a:t>
            </a:r>
          </a:p>
          <a:p>
            <a:pPr lvl="1"/>
            <a:r>
              <a:rPr lang="en-US" sz="3600" dirty="0" smtClean="0">
                <a:latin typeface="Calibri" charset="0"/>
              </a:rPr>
              <a:t>5. Contracts </a:t>
            </a:r>
            <a:r>
              <a:rPr lang="en-US" sz="3600" dirty="0">
                <a:latin typeface="Calibri" charset="0"/>
              </a:rPr>
              <a:t>for the Sale of Goods priced at $500 or more.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6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6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30847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Contracts Involving Interests in Land.</a:t>
            </a:r>
          </a:p>
          <a:p>
            <a:pPr lvl="1"/>
            <a:r>
              <a:rPr lang="en-US" dirty="0" smtClean="0">
                <a:latin typeface="Calibri" charset="0"/>
              </a:rPr>
              <a:t>Must be in writing, signed.</a:t>
            </a:r>
          </a:p>
          <a:p>
            <a:pPr lvl="1"/>
            <a:r>
              <a:rPr lang="en-US" dirty="0" smtClean="0">
                <a:latin typeface="Calibri" charset="0"/>
              </a:rPr>
              <a:t>SOF operates as a defense to enforcement of oral contract.</a:t>
            </a:r>
            <a:endParaRPr lang="en-US" dirty="0">
              <a:latin typeface="Calibri" charset="0"/>
            </a:endParaRPr>
          </a:p>
          <a:p>
            <a:pPr marL="812800" lvl="2" indent="-411163">
              <a:buClr>
                <a:srgbClr val="F9F9F9"/>
              </a:buClr>
              <a:buSzPct val="65000"/>
              <a:buFont typeface="Wingdings 2" charset="0"/>
              <a:buChar char=""/>
            </a:pPr>
            <a:r>
              <a:rPr lang="en-US" sz="3600" b="1" dirty="0">
                <a:solidFill>
                  <a:srgbClr val="068000"/>
                </a:solidFill>
                <a:latin typeface="Calibri" charset="0"/>
              </a:rPr>
              <a:t>CASE </a:t>
            </a:r>
            <a:r>
              <a:rPr lang="en-US" sz="3600" b="1" dirty="0" smtClean="0">
                <a:solidFill>
                  <a:srgbClr val="068000"/>
                </a:solidFill>
                <a:latin typeface="Calibri" charset="0"/>
              </a:rPr>
              <a:t>16.1  </a:t>
            </a:r>
            <a:r>
              <a:rPr lang="en-US" sz="3600" b="1" i="1" cap="small" dirty="0">
                <a:solidFill>
                  <a:srgbClr val="068000"/>
                </a:solidFill>
                <a:latin typeface="Calibri" charset="0"/>
              </a:rPr>
              <a:t>Salim v. Solaiman </a:t>
            </a:r>
            <a:r>
              <a:rPr lang="en-US" sz="3600" b="1" cap="small" dirty="0">
                <a:solidFill>
                  <a:srgbClr val="068000"/>
                </a:solidFill>
                <a:latin typeface="Calibri" charset="0"/>
              </a:rPr>
              <a:t>(2010).  </a:t>
            </a:r>
            <a:endParaRPr lang="en-US" cap="small" dirty="0">
              <a:solidFill>
                <a:srgbClr val="068000"/>
              </a:solidFill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7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1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Contracts </a:t>
            </a:r>
            <a:r>
              <a:rPr lang="en-US" dirty="0" smtClean="0">
                <a:ea typeface="+mj-ea"/>
              </a:rPr>
              <a:t>That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Require</a:t>
            </a:r>
            <a:r>
              <a:rPr lang="en-US" dirty="0">
                <a:ea typeface="+mj-ea"/>
              </a:rPr>
              <a:t> a</a:t>
            </a:r>
            <a:r>
              <a:rPr lang="en-US" dirty="0" smtClean="0">
                <a:ea typeface="+mj-ea"/>
              </a:rPr>
              <a:t> Writing</a:t>
            </a:r>
            <a:endParaRPr lang="en-US" dirty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308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The One-Year Rule.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 contract that </a:t>
            </a:r>
            <a:r>
              <a:rPr lang="en-US" i="1" dirty="0">
                <a:latin typeface="Calibri" charset="0"/>
              </a:rPr>
              <a:t>cannot</a:t>
            </a:r>
            <a:r>
              <a:rPr lang="en-US" dirty="0">
                <a:latin typeface="Calibri" charset="0"/>
              </a:rPr>
              <a:t>, by its own terms, be performed within one year from the date it was formed.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Test</a:t>
            </a:r>
            <a:r>
              <a:rPr lang="en-US" dirty="0">
                <a:latin typeface="Calibri" charset="0"/>
              </a:rPr>
              <a:t>:  </a:t>
            </a:r>
            <a:r>
              <a:rPr lang="en-US" dirty="0" smtClean="0">
                <a:latin typeface="Calibri" charset="0"/>
              </a:rPr>
              <a:t>Objective impossibility. Whether </a:t>
            </a:r>
            <a:r>
              <a:rPr lang="en-US" dirty="0">
                <a:latin typeface="Calibri" charset="0"/>
              </a:rPr>
              <a:t>performance is possible (although unlikely) within one </a:t>
            </a:r>
            <a:r>
              <a:rPr lang="en-US" dirty="0" smtClean="0">
                <a:latin typeface="Calibri" charset="0"/>
              </a:rPr>
              <a:t>year.</a:t>
            </a:r>
            <a:endParaRPr lang="en-US" dirty="0">
              <a:latin typeface="Calibri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8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05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One </a:t>
            </a:r>
            <a:r>
              <a:rPr lang="en-US" dirty="0">
                <a:ea typeface="+mj-ea"/>
              </a:rPr>
              <a:t>Year Rule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9139"/>
            <a:ext cx="9144000" cy="372966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DFC09D3-5A74-DA42-9E86-22644B795D04}" type="slidenum">
              <a:rPr lang="en-US">
                <a:solidFill>
                  <a:srgbClr val="A38F60"/>
                </a:solidFill>
              </a:rPr>
              <a:pPr algn="r" eaLnBrk="1" hangingPunct="1"/>
              <a:t>9</a:t>
            </a:fld>
            <a:endParaRPr lang="en-US" dirty="0">
              <a:solidFill>
                <a:srgbClr val="A38F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996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</TotalTime>
  <Words>931</Words>
  <Application>Microsoft Office PowerPoint</Application>
  <PresentationFormat>On-screen Show (4:3)</PresentationFormat>
  <Paragraphs>152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Chapter  16: Contracts –       The Writing Requirement and Electronic Records</vt:lpstr>
      <vt:lpstr>§1: Writing Requirement: Statute of Frauds</vt:lpstr>
      <vt:lpstr>Writing Requirement: Statute of Frauds</vt:lpstr>
      <vt:lpstr>§2:  Contracts That  Require a Writing</vt:lpstr>
      <vt:lpstr>Contracts That  Require a Writing</vt:lpstr>
      <vt:lpstr>Contracts That  Require a Writing</vt:lpstr>
      <vt:lpstr>Contracts That  Require a Writing</vt:lpstr>
      <vt:lpstr>Contracts That  Require a Writing</vt:lpstr>
      <vt:lpstr>One Year Rule</vt:lpstr>
      <vt:lpstr>Contracts That  Require a Writing</vt:lpstr>
      <vt:lpstr>Contracts That  Require a Writing</vt:lpstr>
      <vt:lpstr>Contracts That  Require a Writing</vt:lpstr>
      <vt:lpstr>Collateral Promises</vt:lpstr>
      <vt:lpstr>Contracts That  Require a Writing</vt:lpstr>
      <vt:lpstr>Contracts That  Require a Writing</vt:lpstr>
      <vt:lpstr>§3:  Exceptions to the Writing Requirement</vt:lpstr>
      <vt:lpstr>Exceptions to the Writing Requirement</vt:lpstr>
      <vt:lpstr>Business Contracts and the Writing Requirement</vt:lpstr>
      <vt:lpstr>§4: Sufficiency of the Writing</vt:lpstr>
      <vt:lpstr>Sufficiency of the Writing</vt:lpstr>
      <vt:lpstr>Sufficiency of the Writing</vt:lpstr>
      <vt:lpstr>Sufficiency of the Writing</vt:lpstr>
      <vt:lpstr>§5: The Parol Evidence Rule</vt:lpstr>
      <vt:lpstr>The Parol Evidence Rule</vt:lpstr>
      <vt:lpstr>The Parol Evidence Rule</vt:lpstr>
      <vt:lpstr>The Parol Evidence Rule</vt:lpstr>
      <vt:lpstr>The Parol Evidence Rule</vt:lpstr>
      <vt:lpstr>§6: The Statute of Frauds in the International Context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263</cp:revision>
  <dcterms:created xsi:type="dcterms:W3CDTF">2010-07-08T19:43:46Z</dcterms:created>
  <dcterms:modified xsi:type="dcterms:W3CDTF">2013-08-21T17:42:09Z</dcterms:modified>
  <cp:category/>
</cp:coreProperties>
</file>